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  <p:sldMasterId id="2147483727" r:id="rId3"/>
    <p:sldMasterId id="2147483739" r:id="rId4"/>
    <p:sldMasterId id="2147483751" r:id="rId5"/>
    <p:sldMasterId id="2147483763" r:id="rId6"/>
    <p:sldMasterId id="2147483775" r:id="rId7"/>
    <p:sldMasterId id="2147483799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99656F-5153-4FCB-AD22-2F4CF89770A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9FECE1-5766-4919-9082-45D8EA54082B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5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23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052736"/>
            <a:ext cx="7416824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Алгоритм </a:t>
            </a:r>
            <a:r>
              <a:rPr lang="ru-RU" sz="2800" i="1" dirty="0" err="1" smtClean="0"/>
              <a:t>дій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разі</a:t>
            </a:r>
            <a:endParaRPr lang="ru-RU" sz="2800" i="1" dirty="0" smtClean="0"/>
          </a:p>
          <a:p>
            <a:pPr algn="ctr"/>
            <a:r>
              <a:rPr lang="ru-RU" sz="2800" i="1" dirty="0" err="1" smtClean="0"/>
              <a:t>виникнення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випадків</a:t>
            </a:r>
            <a:r>
              <a:rPr lang="ru-RU" sz="2800" i="1" dirty="0" smtClean="0"/>
              <a:t> травматизму </a:t>
            </a:r>
            <a:r>
              <a:rPr lang="ru-RU" sz="2800" i="1" dirty="0" err="1" smtClean="0"/>
              <a:t>учнів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та правила </a:t>
            </a:r>
            <a:r>
              <a:rPr lang="ru-RU" sz="2800" i="1" dirty="0" err="1" smtClean="0"/>
              <a:t>надання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їм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першої</a:t>
            </a:r>
            <a:endParaRPr lang="ru-RU" sz="2800" i="1" dirty="0" smtClean="0"/>
          </a:p>
          <a:p>
            <a:pPr algn="ctr"/>
            <a:r>
              <a:rPr lang="ru-RU" sz="2800" i="1" dirty="0" err="1" smtClean="0"/>
              <a:t>долікарської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допомоги</a:t>
            </a:r>
            <a:r>
              <a:rPr lang="ru-RU" sz="2800" i="1" dirty="0" smtClean="0"/>
              <a:t> при </a:t>
            </a:r>
            <a:r>
              <a:rPr lang="ru-RU" sz="2800" i="1" dirty="0" err="1" smtClean="0"/>
              <a:t>отриманні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травм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5657671"/>
            <a:ext cx="248376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u="sng" dirty="0" err="1" smtClean="0"/>
              <a:t>Виконала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лікар</a:t>
            </a:r>
            <a:r>
              <a:rPr lang="ru-RU" dirty="0" smtClean="0"/>
              <a:t> КЗ «</a:t>
            </a:r>
            <a:r>
              <a:rPr lang="ru-RU" dirty="0" err="1" smtClean="0"/>
              <a:t>Чернівецька</a:t>
            </a:r>
            <a:r>
              <a:rPr lang="ru-RU" dirty="0" smtClean="0"/>
              <a:t> </a:t>
            </a:r>
            <a:r>
              <a:rPr lang="ru-RU" dirty="0" err="1" smtClean="0"/>
              <a:t>спеціальна</a:t>
            </a:r>
            <a:r>
              <a:rPr lang="ru-RU" dirty="0" smtClean="0"/>
              <a:t> школа №3»</a:t>
            </a:r>
          </a:p>
          <a:p>
            <a:r>
              <a:rPr lang="uk-UA" dirty="0" smtClean="0"/>
              <a:t>Влад Х.Я.</a:t>
            </a:r>
            <a:endParaRPr lang="ru-RU" dirty="0"/>
          </a:p>
        </p:txBody>
      </p:sp>
      <p:pic>
        <p:nvPicPr>
          <p:cNvPr id="19458" name="Picture 2" descr="Всесвітній день надання першої медичної допомоги | Блоги БД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4016"/>
            <a:ext cx="5652120" cy="35539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-136" t="8944" r="136" b="9914"/>
          <a:stretch/>
        </p:blipFill>
        <p:spPr>
          <a:xfrm>
            <a:off x="1043608" y="-1"/>
            <a:ext cx="6696744" cy="67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257" y="153888"/>
            <a:ext cx="8496944" cy="40010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 правильно </a:t>
            </a:r>
            <a:r>
              <a:rPr kumimoji="0" lang="ru-RU" altLang="ru-RU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покласти</a:t>
            </a:r>
            <a:r>
              <a:rPr kumimoji="0" lang="ru-RU" alt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потерпілого</a:t>
            </a:r>
            <a:r>
              <a:rPr kumimoji="0" lang="ru-RU" alt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ноші</a:t>
            </a:r>
            <a:endParaRPr kumimoji="0" lang="ru-RU" altLang="ru-RU" sz="2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 того,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завдати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шкоди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дотримуйтеся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такого алгоритму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дій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обережно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зв’яжіть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руки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потерпілого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рівні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талії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ноги;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укладати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потерпілого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чотири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особи.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Перші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три особи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просовують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руки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потерпілого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За командою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першої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особи вони синхронно й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обережно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піднімають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травмованого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20 см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поверхні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Четверта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особа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підсовує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щит та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підкладає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м’який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валик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поперек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потерпілого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 командою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першої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особи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травмованого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кладуть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 щит.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допомогу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троє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осіб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то вони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коліна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одного боку щита і за командою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обережно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просовують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руки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травмованого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цього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 командою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разом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обережно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піднімають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потерпілого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рівень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зігнутих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колін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повільно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опускають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щит.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переміщення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потерпілого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безпечне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місце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необхідно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провести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повторний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огляд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переконатись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стан не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змінився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AutoShape 2" descr="Перша допомога під час травмування хребта"/>
          <p:cNvSpPr>
            <a:spLocks noChangeAspect="1" noChangeArrowheads="1"/>
          </p:cNvSpPr>
          <p:nvPr/>
        </p:nvSpPr>
        <p:spPr bwMode="auto">
          <a:xfrm>
            <a:off x="63500" y="-579438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6162" r="7149"/>
          <a:stretch/>
        </p:blipFill>
        <p:spPr>
          <a:xfrm>
            <a:off x="168908" y="4221088"/>
            <a:ext cx="4640935" cy="26369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3888432" cy="299695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094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Важливо</a:t>
            </a:r>
            <a:r>
              <a:rPr lang="ru-RU" altLang="ru-RU" sz="2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Якщо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травмований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лежить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обличчям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донизу, не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перевертайте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його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, а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транспортуйте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на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щиті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з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підкладеним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під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груди валиком.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Якщо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існує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хоча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б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найменша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підозра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на травму хребта, у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жодному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разі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не </a:t>
            </a:r>
            <a:r>
              <a:rPr lang="ru-RU" altLang="ru-RU" sz="1600" b="1" i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можна</a:t>
            </a:r>
            <a:r>
              <a:rPr lang="ru-RU" altLang="ru-RU" sz="1600" b="1" i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b="1" i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саджати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потерпілого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та 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змушувати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вставати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на ноги;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вправляти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деформований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хребет та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витягувати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його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тягнути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потерпілого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за руки та ноги;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транспортувати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його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в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сидячому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положенні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давати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йому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їсти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та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пити</a:t>
            </a:r>
            <a:r>
              <a:rPr lang="ru-RU" altLang="ru-RU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Найголовніше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—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якщо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ви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не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маєте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досвіду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або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впевненості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в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наданні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допомоги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краще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чекати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на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прибуття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медичних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</a:rPr>
              <a:t>працівників</a:t>
            </a:r>
            <a:r>
              <a:rPr lang="ru-RU" altLang="ru-RU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0800000" flipV="1">
            <a:off x="6372200" y="1340768"/>
            <a:ext cx="1368152" cy="7957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авая фигурная скобка 7"/>
          <p:cNvSpPr/>
          <p:nvPr/>
        </p:nvSpPr>
        <p:spPr>
          <a:xfrm>
            <a:off x="5940152" y="1556792"/>
            <a:ext cx="432048" cy="115212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8695" y="3288610"/>
            <a:ext cx="5939790" cy="361396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926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8820472" cy="4686304"/>
          </a:xfrm>
          <a:prstGeom prst="rect">
            <a:avLst/>
          </a:prstGeom>
        </p:spPr>
      </p:pic>
      <p:pic>
        <p:nvPicPr>
          <p:cNvPr id="7170" name="Picture 2" descr="Алгоритм надання допомоги в разі травмування оче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8348" y="4797152"/>
            <a:ext cx="3445652" cy="2060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9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900" y="398204"/>
            <a:ext cx="8640960" cy="1692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err="1">
                <a:solidFill>
                  <a:srgbClr val="C00000"/>
                </a:solidFill>
              </a:rPr>
              <a:t>Кровотеча</a:t>
            </a:r>
            <a:r>
              <a:rPr lang="ru-RU" sz="2000" i="1" dirty="0"/>
              <a:t> —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витікання</a:t>
            </a:r>
            <a:r>
              <a:rPr lang="ru-RU" sz="2000" i="1" dirty="0"/>
              <a:t> </a:t>
            </a:r>
            <a:r>
              <a:rPr lang="ru-RU" sz="2000" i="1" dirty="0" err="1"/>
              <a:t>крові</a:t>
            </a:r>
            <a:r>
              <a:rPr lang="ru-RU" sz="2000" i="1" dirty="0"/>
              <a:t> </a:t>
            </a:r>
            <a:r>
              <a:rPr lang="ru-RU" sz="2000" i="1" dirty="0" err="1"/>
              <a:t>із</a:t>
            </a:r>
            <a:r>
              <a:rPr lang="ru-RU" sz="2000" i="1" dirty="0"/>
              <a:t> </a:t>
            </a:r>
            <a:r>
              <a:rPr lang="ru-RU" sz="2000" i="1" dirty="0" err="1"/>
              <a:t>кровоносних</a:t>
            </a:r>
            <a:r>
              <a:rPr lang="ru-RU" sz="2000" i="1" dirty="0"/>
              <a:t> </a:t>
            </a:r>
            <a:r>
              <a:rPr lang="ru-RU" sz="2000" i="1" dirty="0" err="1"/>
              <a:t>судин</a:t>
            </a:r>
            <a:r>
              <a:rPr lang="ru-RU" sz="2000" i="1" dirty="0"/>
              <a:t> при </a:t>
            </a:r>
            <a:r>
              <a:rPr lang="ru-RU" sz="2000" i="1" dirty="0" err="1"/>
              <a:t>порушенні</a:t>
            </a:r>
            <a:r>
              <a:rPr lang="ru-RU" sz="2000" i="1" dirty="0"/>
              <a:t> </a:t>
            </a:r>
            <a:r>
              <a:rPr lang="ru-RU" sz="2000" i="1" dirty="0" err="1"/>
              <a:t>їхньої</a:t>
            </a:r>
            <a:r>
              <a:rPr lang="ru-RU" sz="2000" i="1" dirty="0"/>
              <a:t> </a:t>
            </a:r>
            <a:r>
              <a:rPr lang="ru-RU" sz="2000" i="1" dirty="0" err="1"/>
              <a:t>цілісності</a:t>
            </a:r>
            <a:r>
              <a:rPr lang="ru-RU" sz="2000" i="1" dirty="0"/>
              <a:t>. </a:t>
            </a:r>
          </a:p>
          <a:p>
            <a:r>
              <a:rPr lang="ru-RU" sz="2000" i="1" dirty="0"/>
              <a:t>   При </a:t>
            </a:r>
            <a:r>
              <a:rPr lang="ru-RU" sz="2000" i="1" dirty="0" err="1"/>
              <a:t>цьому</a:t>
            </a:r>
            <a:r>
              <a:rPr lang="ru-RU" sz="2000" i="1" dirty="0"/>
              <a:t> </a:t>
            </a:r>
            <a:r>
              <a:rPr lang="ru-RU" sz="2000" i="1" dirty="0" err="1"/>
              <a:t>мається</a:t>
            </a:r>
            <a:r>
              <a:rPr lang="ru-RU" sz="2000" i="1" dirty="0"/>
              <a:t> на </a:t>
            </a:r>
            <a:r>
              <a:rPr lang="ru-RU" sz="2000" i="1" dirty="0" err="1"/>
              <a:t>увазі</a:t>
            </a:r>
            <a:r>
              <a:rPr lang="ru-RU" sz="2000" i="1" dirty="0"/>
              <a:t> </a:t>
            </a:r>
            <a:r>
              <a:rPr lang="ru-RU" sz="2000" i="1" dirty="0" err="1"/>
              <a:t>травматична</a:t>
            </a:r>
            <a:r>
              <a:rPr lang="ru-RU" sz="2000" i="1" dirty="0"/>
              <a:t> </a:t>
            </a:r>
            <a:r>
              <a:rPr lang="ru-RU" sz="2000" i="1" dirty="0" err="1"/>
              <a:t>кровотеча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відрізняється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іншої</a:t>
            </a:r>
            <a:r>
              <a:rPr lang="ru-RU" sz="2000" i="1" dirty="0"/>
              <a:t>, </a:t>
            </a:r>
            <a:r>
              <a:rPr lang="ru-RU" sz="2000" i="1" dirty="0" err="1"/>
              <a:t>спричиненої</a:t>
            </a:r>
            <a:r>
              <a:rPr lang="ru-RU" sz="2000" i="1" dirty="0"/>
              <a:t> в </a:t>
            </a:r>
            <a:r>
              <a:rPr lang="ru-RU" sz="2000" i="1" dirty="0" err="1"/>
              <a:t>результаті</a:t>
            </a:r>
            <a:r>
              <a:rPr lang="ru-RU" sz="2000" i="1" dirty="0"/>
              <a:t> </a:t>
            </a:r>
            <a:r>
              <a:rPr lang="ru-RU" sz="2000" i="1" dirty="0" err="1"/>
              <a:t>роз'єднання</a:t>
            </a:r>
            <a:r>
              <a:rPr lang="ru-RU" sz="2000" i="1" dirty="0"/>
              <a:t> </a:t>
            </a:r>
            <a:r>
              <a:rPr lang="ru-RU" sz="2000" i="1" dirty="0" err="1"/>
              <a:t>судин</a:t>
            </a:r>
            <a:r>
              <a:rPr lang="ru-RU" sz="2000" i="1" dirty="0"/>
              <a:t> через хворобу (</a:t>
            </a:r>
            <a:r>
              <a:rPr lang="ru-RU" sz="2000" i="1" dirty="0" err="1"/>
              <a:t>виразка</a:t>
            </a:r>
            <a:r>
              <a:rPr lang="ru-RU" sz="2000" i="1" dirty="0"/>
              <a:t>, </a:t>
            </a:r>
            <a:r>
              <a:rPr lang="ru-RU" sz="2000" i="1" dirty="0" err="1"/>
              <a:t>туберкульоз</a:t>
            </a:r>
            <a:r>
              <a:rPr lang="ru-RU" sz="2000" i="1" dirty="0"/>
              <a:t>, </a:t>
            </a:r>
            <a:r>
              <a:rPr lang="ru-RU" sz="2000" i="1" dirty="0" err="1"/>
              <a:t>інсульт</a:t>
            </a:r>
            <a:r>
              <a:rPr lang="ru-RU" sz="2000" i="1" dirty="0"/>
              <a:t>), </a:t>
            </a:r>
            <a:r>
              <a:rPr lang="ru-RU" sz="2000" i="1" dirty="0" err="1"/>
              <a:t>тобто</a:t>
            </a:r>
            <a:r>
              <a:rPr lang="ru-RU" sz="2000" i="1" dirty="0"/>
              <a:t> </a:t>
            </a:r>
            <a:r>
              <a:rPr lang="ru-RU" sz="2000" i="1" dirty="0" err="1"/>
              <a:t>нетравматичної</a:t>
            </a:r>
            <a:r>
              <a:rPr lang="ru-RU" sz="2000" i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29420"/>
            <a:ext cx="8683277" cy="36326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14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46958" t="16000" r="10328"/>
          <a:stretch/>
        </p:blipFill>
        <p:spPr>
          <a:xfrm>
            <a:off x="6119664" y="5380999"/>
            <a:ext cx="3024336" cy="1477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52438"/>
          <a:stretch/>
        </p:blipFill>
        <p:spPr>
          <a:xfrm>
            <a:off x="2771800" y="5316488"/>
            <a:ext cx="2952328" cy="154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280" y="476672"/>
            <a:ext cx="6480720" cy="48142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7BAF1E5-F87F-469A-9169-B76F44907BE9}"/>
              </a:ext>
            </a:extLst>
          </p:cNvPr>
          <p:cNvSpPr/>
          <p:nvPr/>
        </p:nvSpPr>
        <p:spPr>
          <a:xfrm>
            <a:off x="0" y="260648"/>
            <a:ext cx="277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надання першої домедичної допомоги 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внутрішній кровотечі</a:t>
            </a:r>
            <a:endParaRPr lang="x-none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597" y="116633"/>
            <a:ext cx="4394579" cy="2283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0936" y="3068960"/>
            <a:ext cx="4835433" cy="2800783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176" y="2373349"/>
            <a:ext cx="45720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Перша </a:t>
            </a:r>
            <a:r>
              <a:rPr lang="ru-RU" dirty="0" err="1"/>
              <a:t>допомога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носової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:</a:t>
            </a:r>
          </a:p>
          <a:p>
            <a:r>
              <a:rPr lang="ru-RU" dirty="0"/>
              <a:t>• </a:t>
            </a:r>
            <a:r>
              <a:rPr lang="ru-RU" dirty="0" err="1"/>
              <a:t>попросіть</a:t>
            </a:r>
            <a:r>
              <a:rPr lang="ru-RU" dirty="0"/>
              <a:t> </a:t>
            </a:r>
            <a:r>
              <a:rPr lang="ru-RU" dirty="0" err="1"/>
              <a:t>постраждалого</a:t>
            </a:r>
            <a:r>
              <a:rPr lang="ru-RU" dirty="0"/>
              <a:t> </a:t>
            </a:r>
            <a:r>
              <a:rPr lang="ru-RU" dirty="0" err="1"/>
              <a:t>сісти</a:t>
            </a:r>
            <a:r>
              <a:rPr lang="ru-RU" dirty="0"/>
              <a:t>, </a:t>
            </a:r>
            <a:r>
              <a:rPr lang="ru-RU" dirty="0" err="1"/>
              <a:t>злегка</a:t>
            </a:r>
            <a:r>
              <a:rPr lang="ru-RU" dirty="0"/>
              <a:t> </a:t>
            </a:r>
            <a:r>
              <a:rPr lang="ru-RU" dirty="0" err="1"/>
              <a:t>нахилити</a:t>
            </a:r>
            <a:r>
              <a:rPr lang="ru-RU" dirty="0"/>
              <a:t> голову вперед, затиснувши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ніздрі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у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попросіть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</a:t>
            </a:r>
            <a:r>
              <a:rPr lang="ru-RU" dirty="0" err="1"/>
              <a:t>найближчий</a:t>
            </a:r>
            <a:r>
              <a:rPr lang="ru-RU" dirty="0"/>
              <a:t> час не</a:t>
            </a:r>
          </a:p>
          <a:p>
            <a:r>
              <a:rPr lang="ru-RU" dirty="0" err="1"/>
              <a:t>терти</a:t>
            </a:r>
            <a:r>
              <a:rPr lang="ru-RU" dirty="0"/>
              <a:t> носа, не </a:t>
            </a:r>
            <a:r>
              <a:rPr lang="ru-RU" dirty="0" err="1"/>
              <a:t>шмаркатися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dirty="0" err="1"/>
              <a:t>повторну</a:t>
            </a:r>
            <a:r>
              <a:rPr lang="ru-RU" dirty="0"/>
              <a:t> </a:t>
            </a:r>
            <a:r>
              <a:rPr lang="ru-RU" dirty="0" err="1"/>
              <a:t>кровотечу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носова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 не </a:t>
            </a:r>
            <a:r>
              <a:rPr lang="ru-RU" dirty="0" err="1"/>
              <a:t>зупинилася</a:t>
            </a:r>
            <a:r>
              <a:rPr lang="ru-RU" dirty="0"/>
              <a:t> через 10-15 </a:t>
            </a:r>
            <a:r>
              <a:rPr lang="ru-RU" dirty="0" err="1"/>
              <a:t>хвилин</a:t>
            </a:r>
            <a:r>
              <a:rPr lang="ru-RU" dirty="0"/>
              <a:t>, </a:t>
            </a:r>
            <a:r>
              <a:rPr lang="ru-RU" dirty="0" err="1"/>
              <a:t>зверніться</a:t>
            </a:r>
            <a:r>
              <a:rPr lang="ru-RU" dirty="0"/>
              <a:t> до </a:t>
            </a:r>
            <a:r>
              <a:rPr lang="ru-RU" dirty="0" err="1"/>
              <a:t>лікаря</a:t>
            </a:r>
            <a:r>
              <a:rPr lang="ru-RU" dirty="0"/>
              <a:t>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39BC7FE-B5CE-4589-ADDC-AFE416AF36D7}"/>
              </a:ext>
            </a:extLst>
          </p:cNvPr>
          <p:cNvSpPr/>
          <p:nvPr/>
        </p:nvSpPr>
        <p:spPr>
          <a:xfrm>
            <a:off x="4860033" y="332656"/>
            <a:ext cx="428396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надання домедичної допомоги при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носов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кровотечі</a:t>
            </a:r>
            <a:endParaRPr lang="x-none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0416"/>
            <a:ext cx="5076056" cy="53941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39BC7FE-B5CE-4589-ADDC-AFE416AF36D7}"/>
              </a:ext>
            </a:extLst>
          </p:cNvPr>
          <p:cNvSpPr/>
          <p:nvPr/>
        </p:nvSpPr>
        <p:spPr>
          <a:xfrm>
            <a:off x="0" y="332656"/>
            <a:ext cx="4067944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надання домедичної допомоги при капілярній кровотечі</a:t>
            </a:r>
            <a:endParaRPr lang="x-none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5064"/>
          <a:stretch/>
        </p:blipFill>
        <p:spPr>
          <a:xfrm>
            <a:off x="0" y="2636912"/>
            <a:ext cx="4160765" cy="14037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843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4CCD998-5BC3-4142-8C90-0138768348D8}"/>
              </a:ext>
            </a:extLst>
          </p:cNvPr>
          <p:cNvSpPr/>
          <p:nvPr/>
        </p:nvSpPr>
        <p:spPr>
          <a:xfrm>
            <a:off x="251520" y="980728"/>
            <a:ext cx="8640960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Притисніть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кровоточиве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поранена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кровоточиве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клаптик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тампонування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марлю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нерозгорнутий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рулон бинта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носовичок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Накрийте бинт шматком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рулону бинта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Подбайте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постраждалого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вени,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кровотечі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холодом.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Міхур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півгодини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міхур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кровоток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C5EB864-0C66-435A-AB3E-BF21F2B480D5}"/>
              </a:ext>
            </a:extLst>
          </p:cNvPr>
          <p:cNvSpPr/>
          <p:nvPr/>
        </p:nvSpPr>
        <p:spPr>
          <a:xfrm>
            <a:off x="0" y="0"/>
            <a:ext cx="917743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надання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венозній кровотечі</a:t>
            </a:r>
            <a:endParaRPr lang="x-none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FC91DE9E-DB68-45AF-B646-C02F08FE2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3"/>
          <a:stretch/>
        </p:blipFill>
        <p:spPr bwMode="auto">
          <a:xfrm>
            <a:off x="4588715" y="4951046"/>
            <a:ext cx="4419870" cy="17992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7C87731-0AB3-4F86-BF57-1525CAD7F70F}"/>
              </a:ext>
            </a:extLst>
          </p:cNvPr>
          <p:cNvSpPr/>
          <p:nvPr/>
        </p:nvSpPr>
        <p:spPr>
          <a:xfrm>
            <a:off x="0" y="188640"/>
            <a:ext cx="91439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Якщо у потерпілого спостерігаються ознаки </a:t>
            </a:r>
            <a:r>
              <a:rPr lang="uk-UA" sz="2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артеріальної кровотечі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надання допомоги в такому випадку передбачає перетискання пошкодженої судини вище пошкодженого місця.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Зупинка втрати крові відбудеться тільки в разі притискання артерії до кістки.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Надайте травмованій частині тіла підвищене положення. Притисніть кровоточиве місце пальцями або долонею.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Здійсніть пальцеве притискання артерії.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Якщо травмована кінцівка, застосуйте метод її максимального згинання в суглобі.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Якщо кровотеча триває, застосуйте кровоспинний джгут або закрутку з імпровізованих засобів першої допомоги. Обов’язково прикріпіть до пов’язки записку із вказівкою точного часу її накладання.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Подбайте про термінове транспортування постраждалого до медичного закладу.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Малюнки\мал.10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6716154" cy="27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4969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Травма (пошкодження) </a:t>
            </a:r>
            <a:r>
              <a:rPr lang="uk-UA" sz="2000" dirty="0" smtClean="0">
                <a:cs typeface="Times New Roman" panose="02020603050405020304" pitchFamily="18" charset="0"/>
              </a:rPr>
              <a:t>— це раптовий вплив чинників зовнішнього середовища на тканини й органи людського тіла або на організм в цілому, що призводить до анатомо-фізіологічних змін, які супроводжуються місцевою і загальною реакцією організму. </a:t>
            </a:r>
          </a:p>
          <a:p>
            <a:r>
              <a:rPr lang="uk-UA" sz="2000" dirty="0" smtClean="0">
                <a:cs typeface="Times New Roman" panose="02020603050405020304" pitchFamily="18" charset="0"/>
              </a:rPr>
              <a:t>   Протягом життя кожна людина зазнає різних травм, причинами яких можуть стати необережність чи неуважність, нехтування правилами безпеки, нещасні випадки, небезпечні ситуації та події. </a:t>
            </a:r>
          </a:p>
          <a:p>
            <a:r>
              <a:rPr lang="uk-UA" sz="2000" dirty="0" smtClean="0">
                <a:cs typeface="Times New Roman" panose="02020603050405020304" pitchFamily="18" charset="0"/>
              </a:rPr>
              <a:t>   Саме тому, щоб уміти попереджувати негативні (а іноді й загрозливі) наслідки травмування постраждалого, необхідно визначити види травм, їх класифікацію та способи лікування.</a:t>
            </a:r>
            <a:endParaRPr lang="x-none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653896"/>
            <a:ext cx="2409825" cy="1905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766849"/>
            <a:ext cx="2819400" cy="1619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072" y="3314614"/>
            <a:ext cx="2762250" cy="16573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люнки\мал.15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069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Накладення кровоспинного джгута - основні правила"/>
          <p:cNvPicPr>
            <a:picLocks noChangeAspect="1" noChangeArrowheads="1"/>
          </p:cNvPicPr>
          <p:nvPr/>
        </p:nvPicPr>
        <p:blipFill>
          <a:blip r:embed="rId2" cstate="print"/>
          <a:srcRect t="4536" r="7024" b="3233"/>
          <a:stretch>
            <a:fillRect/>
          </a:stretch>
        </p:blipFill>
        <p:spPr bwMode="auto">
          <a:xfrm>
            <a:off x="0" y="2636912"/>
            <a:ext cx="4255199" cy="4221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892480" cy="27392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u="sng" dirty="0" smtClean="0"/>
              <a:t>Як правильно </a:t>
            </a:r>
            <a:r>
              <a:rPr lang="ru-RU" sz="2800" b="1" i="1" u="sng" dirty="0" err="1" smtClean="0"/>
              <a:t>накладати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кровоспинний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джгут</a:t>
            </a:r>
            <a:endParaRPr lang="ru-RU" sz="2800" b="1" i="1" u="sng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відповідальний</a:t>
            </a:r>
            <a:r>
              <a:rPr lang="ru-RU" dirty="0" smtClean="0"/>
              <a:t>, </a:t>
            </a:r>
            <a:r>
              <a:rPr lang="ru-RU" dirty="0" err="1" smtClean="0"/>
              <a:t>підходити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серйозністю</a:t>
            </a:r>
            <a:r>
              <a:rPr lang="ru-RU" dirty="0" smtClean="0"/>
              <a:t>, </a:t>
            </a:r>
            <a:r>
              <a:rPr lang="ru-RU" dirty="0" err="1" smtClean="0"/>
              <a:t>керуючись</a:t>
            </a:r>
            <a:r>
              <a:rPr lang="ru-RU" dirty="0" smtClean="0"/>
              <a:t> </a:t>
            </a:r>
            <a:r>
              <a:rPr lang="ru-RU" dirty="0" err="1" smtClean="0"/>
              <a:t>конкретними</a:t>
            </a:r>
            <a:r>
              <a:rPr lang="ru-RU" dirty="0" smtClean="0"/>
              <a:t> правилами: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забезпечте</a:t>
            </a:r>
            <a:r>
              <a:rPr lang="ru-RU" dirty="0" smtClean="0"/>
              <a:t> </a:t>
            </a:r>
            <a:r>
              <a:rPr lang="ru-RU" dirty="0" err="1" smtClean="0"/>
              <a:t>постраждалій</a:t>
            </a:r>
            <a:r>
              <a:rPr lang="ru-RU" dirty="0" smtClean="0"/>
              <a:t> </a:t>
            </a:r>
            <a:r>
              <a:rPr lang="ru-RU" dirty="0" err="1" smtClean="0"/>
              <a:t>кінцівці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решти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зменшити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в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потрібен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валик (</a:t>
            </a:r>
            <a:r>
              <a:rPr lang="ru-RU" dirty="0" err="1" smtClean="0"/>
              <a:t>якщо</a:t>
            </a:r>
            <a:r>
              <a:rPr lang="ru-RU" dirty="0" smtClean="0"/>
              <a:t> процедура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в </a:t>
            </a:r>
            <a:r>
              <a:rPr lang="ru-RU" dirty="0" err="1" smtClean="0"/>
              <a:t>медичній</a:t>
            </a:r>
            <a:r>
              <a:rPr lang="ru-RU" dirty="0" smtClean="0"/>
              <a:t> </a:t>
            </a:r>
            <a:r>
              <a:rPr lang="ru-RU" dirty="0" err="1" smtClean="0"/>
              <a:t>установі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скручений</a:t>
            </a:r>
            <a:r>
              <a:rPr lang="ru-RU" dirty="0" smtClean="0"/>
              <a:t> </a:t>
            </a:r>
            <a:r>
              <a:rPr lang="ru-RU" dirty="0" err="1" smtClean="0"/>
              <a:t>зразок</a:t>
            </a:r>
            <a:r>
              <a:rPr lang="ru-RU" dirty="0" smtClean="0"/>
              <a:t> валика;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м'яку</a:t>
            </a:r>
            <a:r>
              <a:rPr lang="ru-RU" dirty="0" smtClean="0"/>
              <a:t> тканину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джгут</a:t>
            </a:r>
            <a:r>
              <a:rPr lang="ru-RU" dirty="0" smtClean="0"/>
              <a:t>, 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 </a:t>
            </a:r>
            <a:r>
              <a:rPr lang="ru-RU" dirty="0" err="1" smtClean="0"/>
              <a:t>пошкодити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, </a:t>
            </a:r>
            <a:r>
              <a:rPr lang="ru-RU" dirty="0" err="1" smtClean="0"/>
              <a:t>завдавши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потерпілому</a:t>
            </a:r>
            <a:r>
              <a:rPr lang="ru-RU" dirty="0" smtClean="0"/>
              <a:t> </a:t>
            </a:r>
            <a:r>
              <a:rPr lang="ru-RU" dirty="0" err="1" smtClean="0"/>
              <a:t>додаткову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накладання</a:t>
            </a:r>
            <a:r>
              <a:rPr lang="ru-RU" dirty="0" smtClean="0"/>
              <a:t> </a:t>
            </a:r>
            <a:r>
              <a:rPr lang="ru-RU" dirty="0" err="1" smtClean="0"/>
              <a:t>джгута</a:t>
            </a:r>
            <a:r>
              <a:rPr lang="ru-RU" dirty="0" smtClean="0"/>
              <a:t> типу </a:t>
            </a:r>
            <a:r>
              <a:rPr lang="ru-RU" dirty="0" err="1" smtClean="0"/>
              <a:t>Есмарха</a:t>
            </a:r>
            <a:r>
              <a:rPr lang="ru-RU" dirty="0" smtClean="0"/>
              <a:t>, на </a:t>
            </a:r>
            <a:r>
              <a:rPr lang="ru-RU" dirty="0" err="1" smtClean="0"/>
              <a:t>нозі</a:t>
            </a:r>
            <a:r>
              <a:rPr lang="ru-RU" dirty="0" smtClean="0"/>
              <a:t> - стегно, на </a:t>
            </a:r>
            <a:r>
              <a:rPr lang="ru-RU" dirty="0" err="1" smtClean="0"/>
              <a:t>руці</a:t>
            </a:r>
            <a:r>
              <a:rPr lang="ru-RU" dirty="0" smtClean="0"/>
              <a:t> - плече;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780928"/>
            <a:ext cx="4932040" cy="40770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 smtClean="0"/>
              <a:t>джгут</a:t>
            </a:r>
            <a:r>
              <a:rPr lang="ru-RU" dirty="0" smtClean="0"/>
              <a:t> </a:t>
            </a:r>
            <a:r>
              <a:rPr lang="ru-RU" dirty="0" err="1" smtClean="0"/>
              <a:t>кровоспинний</a:t>
            </a:r>
            <a:r>
              <a:rPr lang="ru-RU" dirty="0" smtClean="0"/>
              <a:t> </a:t>
            </a:r>
            <a:r>
              <a:rPr lang="ru-RU" dirty="0" err="1" smtClean="0"/>
              <a:t>Есмарха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, </a:t>
            </a:r>
            <a:r>
              <a:rPr lang="ru-RU" dirty="0" err="1" smtClean="0"/>
              <a:t>увігнута</a:t>
            </a:r>
            <a:r>
              <a:rPr lang="ru-RU" dirty="0" smtClean="0"/>
              <a:t> при </a:t>
            </a:r>
            <a:r>
              <a:rPr lang="ru-RU" dirty="0" err="1" smtClean="0"/>
              <a:t>накладанні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всередину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просмикуючи</a:t>
            </a:r>
            <a:r>
              <a:rPr lang="ru-RU" dirty="0" smtClean="0"/>
              <a:t> </a:t>
            </a:r>
            <a:r>
              <a:rPr lang="ru-RU" dirty="0" err="1" smtClean="0"/>
              <a:t>медичний</a:t>
            </a:r>
            <a:r>
              <a:rPr lang="ru-RU" dirty="0" smtClean="0"/>
              <a:t> </a:t>
            </a:r>
            <a:r>
              <a:rPr lang="ru-RU" dirty="0" err="1" smtClean="0"/>
              <a:t>виріб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рукою </a:t>
            </a:r>
            <a:r>
              <a:rPr lang="ru-RU" dirty="0" err="1" smtClean="0"/>
              <a:t>або</a:t>
            </a:r>
            <a:r>
              <a:rPr lang="ru-RU" dirty="0" smtClean="0"/>
              <a:t> ногою, </a:t>
            </a:r>
            <a:r>
              <a:rPr lang="ru-RU" dirty="0" err="1" smtClean="0"/>
              <a:t>стежте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права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довшою</a:t>
            </a:r>
            <a:r>
              <a:rPr lang="ru-RU" dirty="0" smtClean="0"/>
              <a:t> </a:t>
            </a:r>
            <a:r>
              <a:rPr lang="ru-RU" dirty="0" err="1" smtClean="0"/>
              <a:t>лівої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при </a:t>
            </a:r>
            <a:r>
              <a:rPr lang="ru-RU" dirty="0" err="1" smtClean="0"/>
              <a:t>затягуванні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силою, </a:t>
            </a:r>
            <a:r>
              <a:rPr lang="ru-RU" dirty="0" err="1" smtClean="0"/>
              <a:t>стежте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виток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слабкіше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перекривав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надійно</a:t>
            </a:r>
            <a:r>
              <a:rPr lang="ru-RU" dirty="0" smtClean="0"/>
              <a:t> </a:t>
            </a:r>
            <a:r>
              <a:rPr lang="ru-RU" dirty="0" err="1" smtClean="0"/>
              <a:t>закріпіть</a:t>
            </a:r>
            <a:r>
              <a:rPr lang="ru-RU" dirty="0" smtClean="0"/>
              <a:t> </a:t>
            </a:r>
            <a:r>
              <a:rPr lang="ru-RU" dirty="0" err="1" smtClean="0"/>
              <a:t>джгут</a:t>
            </a:r>
            <a:r>
              <a:rPr lang="ru-RU" dirty="0" smtClean="0"/>
              <a:t> </a:t>
            </a:r>
            <a:r>
              <a:rPr lang="ru-RU" dirty="0" err="1" smtClean="0"/>
              <a:t>гачками</a:t>
            </a:r>
            <a:r>
              <a:rPr lang="ru-RU" dirty="0" smtClean="0"/>
              <a:t>, </a:t>
            </a:r>
            <a:r>
              <a:rPr lang="ru-RU" dirty="0" err="1" smtClean="0"/>
              <a:t>ланцюжком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напишіть час накладання джгута</a:t>
            </a:r>
            <a:endParaRPr lang="ru-RU" dirty="0" smtClean="0"/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переконайтеся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все </a:t>
            </a:r>
            <a:r>
              <a:rPr lang="ru-RU" dirty="0" err="1" smtClean="0"/>
              <a:t>зробили</a:t>
            </a:r>
            <a:r>
              <a:rPr lang="ru-RU" dirty="0" smtClean="0"/>
              <a:t> правильно,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допоміг</a:t>
            </a:r>
            <a:r>
              <a:rPr lang="ru-RU" dirty="0" smtClean="0"/>
              <a:t> </a:t>
            </a:r>
            <a:r>
              <a:rPr lang="ru-RU" dirty="0" err="1" smtClean="0"/>
              <a:t>джгут</a:t>
            </a:r>
            <a:r>
              <a:rPr lang="ru-RU" dirty="0" smtClean="0"/>
              <a:t> </a:t>
            </a:r>
            <a:r>
              <a:rPr lang="ru-RU" dirty="0" err="1" smtClean="0"/>
              <a:t>зупинити</a:t>
            </a:r>
            <a:r>
              <a:rPr lang="ru-RU" dirty="0" smtClean="0"/>
              <a:t> кров.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78123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Як </a:t>
            </a:r>
            <a:r>
              <a:rPr lang="ru-RU" sz="2400" b="1" i="1" u="sng" dirty="0" err="1" smtClean="0"/>
              <a:t>перевірити</a:t>
            </a:r>
            <a:r>
              <a:rPr lang="ru-RU" sz="2400" b="1" i="1" u="sng" dirty="0" smtClean="0"/>
              <a:t>, </a:t>
            </a:r>
            <a:r>
              <a:rPr lang="ru-RU" sz="2400" b="1" i="1" u="sng" dirty="0" err="1" smtClean="0"/>
              <a:t>що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джгут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накладено</a:t>
            </a:r>
            <a:r>
              <a:rPr lang="ru-RU" sz="2400" b="1" i="1" u="sng" dirty="0" smtClean="0"/>
              <a:t> правильно</a:t>
            </a:r>
          </a:p>
          <a:p>
            <a:r>
              <a:rPr lang="ru-RU" dirty="0" err="1" smtClean="0"/>
              <a:t>Медичний</a:t>
            </a:r>
            <a:r>
              <a:rPr lang="ru-RU" dirty="0" smtClean="0"/>
              <a:t> </a:t>
            </a:r>
            <a:r>
              <a:rPr lang="ru-RU" dirty="0" err="1" smtClean="0"/>
              <a:t>кровоспинний</a:t>
            </a:r>
            <a:r>
              <a:rPr lang="ru-RU" dirty="0" smtClean="0"/>
              <a:t> </a:t>
            </a:r>
            <a:r>
              <a:rPr lang="ru-RU" dirty="0" err="1" smtClean="0"/>
              <a:t>джгут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накладати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заподіяти</a:t>
            </a:r>
            <a:r>
              <a:rPr lang="ru-RU" dirty="0" smtClean="0"/>
              <a:t> хворому </a:t>
            </a:r>
            <a:r>
              <a:rPr lang="ru-RU" dirty="0" err="1" smtClean="0"/>
              <a:t>шкоди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ознаки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накладення</a:t>
            </a:r>
            <a:r>
              <a:rPr lang="ru-RU" dirty="0" smtClean="0"/>
              <a:t> </a:t>
            </a:r>
            <a:r>
              <a:rPr lang="ru-RU" dirty="0" err="1" smtClean="0"/>
              <a:t>виконано</a:t>
            </a:r>
            <a:r>
              <a:rPr lang="ru-RU" dirty="0" smtClean="0"/>
              <a:t> </a:t>
            </a:r>
            <a:r>
              <a:rPr lang="ru-RU" dirty="0" err="1" smtClean="0"/>
              <a:t>вірно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перша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ознака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зупинка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, кров </a:t>
            </a:r>
            <a:r>
              <a:rPr lang="ru-RU" dirty="0" err="1" smtClean="0"/>
              <a:t>припиняє</a:t>
            </a:r>
            <a:r>
              <a:rPr lang="ru-RU" dirty="0" smtClean="0"/>
              <a:t> </a:t>
            </a:r>
            <a:r>
              <a:rPr lang="ru-RU" dirty="0" err="1" smtClean="0"/>
              <a:t>витікати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рани;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пульсація</a:t>
            </a:r>
            <a:r>
              <a:rPr lang="ru-RU" dirty="0" smtClean="0"/>
              <a:t> на </a:t>
            </a:r>
            <a:r>
              <a:rPr lang="ru-RU" dirty="0" err="1" smtClean="0"/>
              <a:t>артеріальних</a:t>
            </a:r>
            <a:r>
              <a:rPr lang="ru-RU" dirty="0" smtClean="0"/>
              <a:t> </a:t>
            </a:r>
            <a:r>
              <a:rPr lang="ru-RU" dirty="0" err="1" smtClean="0"/>
              <a:t>судинах</a:t>
            </a:r>
            <a:r>
              <a:rPr lang="ru-RU" dirty="0" smtClean="0"/>
              <a:t> не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кінцівка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</a:t>
            </a:r>
            <a:r>
              <a:rPr lang="ru-RU" dirty="0" err="1" smtClean="0"/>
              <a:t>блідого</a:t>
            </a:r>
            <a:r>
              <a:rPr lang="ru-RU" dirty="0" smtClean="0"/>
              <a:t> </a:t>
            </a:r>
            <a:r>
              <a:rPr lang="ru-RU" dirty="0" err="1" smtClean="0"/>
              <a:t>відтінку</a:t>
            </a:r>
            <a:r>
              <a:rPr lang="ru-RU" dirty="0" smtClean="0"/>
              <a:t>.</a:t>
            </a:r>
          </a:p>
          <a:p>
            <a:r>
              <a:rPr lang="ru-RU" i="1" u="sng" dirty="0" err="1" smtClean="0">
                <a:solidFill>
                  <a:srgbClr val="C00000"/>
                </a:solidFill>
              </a:rPr>
              <a:t>Увага</a:t>
            </a:r>
            <a:r>
              <a:rPr lang="ru-RU" i="1" u="sng" dirty="0" smtClean="0">
                <a:solidFill>
                  <a:srgbClr val="C00000"/>
                </a:solidFill>
              </a:rPr>
              <a:t>! </a:t>
            </a:r>
            <a:r>
              <a:rPr lang="ru-RU" i="1" u="sng" dirty="0" err="1" smtClean="0">
                <a:solidFill>
                  <a:srgbClr val="C00000"/>
                </a:solidFill>
              </a:rPr>
              <a:t>Якщо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джгут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Есмарха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кровоспинний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накладено</a:t>
            </a:r>
            <a:r>
              <a:rPr lang="ru-RU" i="1" u="sng" dirty="0" smtClean="0">
                <a:solidFill>
                  <a:srgbClr val="C00000"/>
                </a:solidFill>
              </a:rPr>
              <a:t>, </a:t>
            </a:r>
            <a:r>
              <a:rPr lang="ru-RU" i="1" u="sng" dirty="0" err="1" smtClean="0">
                <a:solidFill>
                  <a:srgbClr val="C00000"/>
                </a:solidFill>
              </a:rPr>
              <a:t>і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кінцівка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посиніла</a:t>
            </a:r>
            <a:r>
              <a:rPr lang="ru-RU" i="1" u="sng" dirty="0" smtClean="0">
                <a:solidFill>
                  <a:srgbClr val="C00000"/>
                </a:solidFill>
              </a:rPr>
              <a:t>, процедуру </a:t>
            </a:r>
            <a:r>
              <a:rPr lang="ru-RU" i="1" u="sng" dirty="0" err="1" smtClean="0">
                <a:solidFill>
                  <a:srgbClr val="C00000"/>
                </a:solidFill>
              </a:rPr>
              <a:t>необхідно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переробити</a:t>
            </a:r>
            <a:r>
              <a:rPr lang="ru-RU" i="1" u="sng" dirty="0" smtClean="0">
                <a:solidFill>
                  <a:srgbClr val="C00000"/>
                </a:solidFill>
              </a:rPr>
              <a:t>, </a:t>
            </a:r>
            <a:r>
              <a:rPr lang="ru-RU" i="1" u="sng" dirty="0" err="1" smtClean="0">
                <a:solidFill>
                  <a:srgbClr val="C00000"/>
                </a:solidFill>
              </a:rPr>
              <a:t>оскільки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посиніння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кінцівки</a:t>
            </a:r>
            <a:r>
              <a:rPr lang="ru-RU" i="1" u="sng" dirty="0" smtClean="0">
                <a:solidFill>
                  <a:srgbClr val="C00000"/>
                </a:solidFill>
              </a:rPr>
              <a:t> говорить про </a:t>
            </a:r>
            <a:r>
              <a:rPr lang="ru-RU" i="1" u="sng" dirty="0" err="1" smtClean="0">
                <a:solidFill>
                  <a:srgbClr val="C00000"/>
                </a:solidFill>
              </a:rPr>
              <a:t>стиснення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вени</a:t>
            </a:r>
            <a:r>
              <a:rPr lang="ru-RU" i="1" u="sng" dirty="0" smtClean="0">
                <a:solidFill>
                  <a:srgbClr val="C00000"/>
                </a:solidFill>
              </a:rPr>
              <a:t>, а не про </a:t>
            </a:r>
            <a:r>
              <a:rPr lang="ru-RU" i="1" u="sng" dirty="0" err="1" smtClean="0">
                <a:solidFill>
                  <a:srgbClr val="C00000"/>
                </a:solidFill>
              </a:rPr>
              <a:t>перекриття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</a:rPr>
              <a:t>артерії</a:t>
            </a:r>
            <a:r>
              <a:rPr lang="ru-RU" i="1" u="sng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140968"/>
            <a:ext cx="59766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На </a:t>
            </a:r>
            <a:r>
              <a:rPr lang="ru-RU" sz="2400" b="1" i="1" u="sng" dirty="0" err="1" smtClean="0"/>
              <a:t>який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термін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можна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накласти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кровоспинний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джгут</a:t>
            </a:r>
            <a:endParaRPr lang="ru-RU" sz="2400" b="1" i="1" u="sng" dirty="0" smtClean="0"/>
          </a:p>
          <a:p>
            <a:r>
              <a:rPr lang="ru-RU" dirty="0" err="1" smtClean="0"/>
              <a:t>Джгут</a:t>
            </a:r>
            <a:r>
              <a:rPr lang="ru-RU" dirty="0" smtClean="0"/>
              <a:t> </a:t>
            </a:r>
            <a:r>
              <a:rPr lang="ru-RU" dirty="0" err="1" smtClean="0"/>
              <a:t>Есмарха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на строго </a:t>
            </a:r>
            <a:r>
              <a:rPr lang="ru-RU" dirty="0" err="1" smtClean="0"/>
              <a:t>певний</a:t>
            </a:r>
            <a:r>
              <a:rPr lang="ru-RU" dirty="0" smtClean="0"/>
              <a:t> час.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потерпілий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травму, </a:t>
            </a:r>
            <a:r>
              <a:rPr lang="ru-RU" dirty="0" err="1" smtClean="0"/>
              <a:t>перебуваючи</a:t>
            </a:r>
            <a:r>
              <a:rPr lang="ru-RU" dirty="0" smtClean="0"/>
              <a:t> на </a:t>
            </a:r>
            <a:r>
              <a:rPr lang="ru-RU" dirty="0" err="1" smtClean="0"/>
              <a:t>вулиці</a:t>
            </a:r>
            <a:r>
              <a:rPr lang="ru-RU" dirty="0" smtClean="0"/>
              <a:t>, </a:t>
            </a:r>
            <a:r>
              <a:rPr lang="ru-RU" dirty="0" err="1" smtClean="0"/>
              <a:t>знаходиться</a:t>
            </a:r>
            <a:r>
              <a:rPr lang="ru-RU" dirty="0" smtClean="0"/>
              <a:t> не в </a:t>
            </a:r>
            <a:r>
              <a:rPr lang="ru-RU" dirty="0" err="1" smtClean="0"/>
              <a:t>приміщенні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очікуванні</a:t>
            </a:r>
            <a:r>
              <a:rPr lang="ru-RU" dirty="0" smtClean="0"/>
              <a:t> </a:t>
            </a:r>
            <a:r>
              <a:rPr lang="ru-RU" dirty="0" err="1" smtClean="0"/>
              <a:t>кваліфікованої</a:t>
            </a:r>
            <a:r>
              <a:rPr lang="ru-RU" dirty="0" smtClean="0"/>
              <a:t> </a:t>
            </a:r>
            <a:r>
              <a:rPr lang="ru-RU" dirty="0" err="1" smtClean="0"/>
              <a:t>медичної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пора року:</a:t>
            </a:r>
          </a:p>
          <a:p>
            <a:r>
              <a:rPr lang="ru-RU" dirty="0" smtClean="0"/>
              <a:t>зима - одна година (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накрити</a:t>
            </a:r>
            <a:r>
              <a:rPr lang="ru-RU" dirty="0" smtClean="0"/>
              <a:t> </a:t>
            </a:r>
            <a:r>
              <a:rPr lang="ru-RU" dirty="0" err="1" smtClean="0"/>
              <a:t>кінцівку</a:t>
            </a:r>
            <a:r>
              <a:rPr lang="ru-RU" dirty="0" smtClean="0"/>
              <a:t> теплим);</a:t>
            </a:r>
          </a:p>
          <a:p>
            <a:r>
              <a:rPr lang="ru-RU" dirty="0" err="1" smtClean="0"/>
              <a:t>літо</a:t>
            </a:r>
            <a:r>
              <a:rPr lang="ru-RU" dirty="0" smtClean="0"/>
              <a:t> - 2 </a:t>
            </a:r>
            <a:r>
              <a:rPr lang="ru-RU" dirty="0" err="1" smtClean="0"/>
              <a:t>години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550" r="10765"/>
          <a:stretch/>
        </p:blipFill>
        <p:spPr>
          <a:xfrm>
            <a:off x="0" y="3356992"/>
            <a:ext cx="3645573" cy="27054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13285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Дякую за увагу!</a:t>
            </a:r>
            <a:endParaRPr lang="ru-RU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7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7C9367A6-5981-42DF-8427-317531169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10609"/>
              </p:ext>
            </p:extLst>
          </p:nvPr>
        </p:nvGraphicFramePr>
        <p:xfrm>
          <a:off x="539552" y="620688"/>
          <a:ext cx="8208912" cy="54606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00483">
                  <a:extLst>
                    <a:ext uri="{9D8B030D-6E8A-4147-A177-3AD203B41FA5}">
                      <a16:colId xmlns="" xmlns:a16="http://schemas.microsoft.com/office/drawing/2014/main" val="1207808002"/>
                    </a:ext>
                  </a:extLst>
                </a:gridCol>
                <a:gridCol w="6108429">
                  <a:extLst>
                    <a:ext uri="{9D8B030D-6E8A-4147-A177-3AD203B41FA5}">
                      <a16:colId xmlns="" xmlns:a16="http://schemas.microsoft.com/office/drawing/2014/main" val="1637082091"/>
                    </a:ext>
                  </a:extLst>
                </a:gridCol>
              </a:tblGrid>
              <a:tr h="6248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Як </a:t>
                      </a:r>
                      <a:r>
                        <a:rPr lang="ru-RU" sz="2400" dirty="0" err="1">
                          <a:effectLst/>
                        </a:rPr>
                        <a:t>визначити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ступінь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тяжкості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травми</a:t>
                      </a:r>
                      <a:endParaRPr lang="ru-RU" sz="2400" i="1" dirty="0">
                        <a:solidFill>
                          <a:schemeClr val="accent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43083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4783901"/>
                  </a:ext>
                </a:extLst>
              </a:tr>
              <a:tr h="130453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Загальні симптоми:</a:t>
                      </a:r>
                    </a:p>
                    <a:p>
                      <a:pPr algn="ctr"/>
                      <a:r>
                        <a:rPr lang="uk-UA" sz="1800" dirty="0">
                          <a:effectLst/>
                        </a:rPr>
                        <a:t>• больові відчуття в місці травми (зазвичай виникають одразу після пошкодження);</a:t>
                      </a:r>
                    </a:p>
                    <a:p>
                      <a:pPr algn="ctr"/>
                      <a:r>
                        <a:rPr lang="uk-UA" sz="1800" dirty="0">
                          <a:effectLst/>
                        </a:rPr>
                        <a:t>• порушення функцій травмованого органа;</a:t>
                      </a:r>
                    </a:p>
                    <a:p>
                      <a:pPr algn="ctr"/>
                      <a:r>
                        <a:rPr lang="uk-UA" sz="1800" dirty="0">
                          <a:effectLst/>
                        </a:rPr>
                        <a:t>• кровотеча в області пошкодження (залежно від характеру травми може бути відкритою або закритою</a:t>
                      </a:r>
                      <a:r>
                        <a:rPr lang="uk-UA" sz="1800" dirty="0" smtClean="0">
                          <a:effectLst/>
                        </a:rPr>
                        <a:t>)</a:t>
                      </a:r>
                      <a:endParaRPr lang="uk-UA" sz="1800" i="1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43083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064263"/>
                  </a:ext>
                </a:extLst>
              </a:tr>
              <a:tr h="798615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Легка травма</a:t>
                      </a:r>
                      <a:endParaRPr lang="uk-UA" sz="1800" i="1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4308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У більшості випадків загальні симптоми не проявляються або слабко виражені: блідість, непритомність, нудота, больові відчуття в місці травми</a:t>
                      </a:r>
                      <a:endParaRPr lang="uk-UA" sz="1800" i="1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43083" marB="0"/>
                </a:tc>
                <a:extLst>
                  <a:ext uri="{0D108BD9-81ED-4DB2-BD59-A6C34878D82A}">
                    <a16:rowId xmlns="" xmlns:a16="http://schemas.microsoft.com/office/drawing/2014/main" val="1392260452"/>
                  </a:ext>
                </a:extLst>
              </a:tr>
              <a:tr h="130453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effectLst/>
                        </a:rPr>
                        <a:t>Травма</a:t>
                      </a:r>
                    </a:p>
                    <a:p>
                      <a:pPr algn="ctr"/>
                      <a:r>
                        <a:rPr lang="uk-UA" sz="1800" dirty="0" smtClean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середньої тяжкості</a:t>
                      </a:r>
                      <a:endParaRPr lang="uk-UA" sz="1800" i="1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4308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Одразу після пошкодження помітне порушення функцій життєво важливих органів та систем (центральної нервової, серцево-судинної, дихальної, ендокринної та ін.). Іноді спочатку слабко виражена реакція організму (прихована форма) надалі розвивається</a:t>
                      </a:r>
                      <a:endParaRPr lang="uk-UA" sz="1800" i="1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43083" marB="0"/>
                </a:tc>
                <a:extLst>
                  <a:ext uri="{0D108BD9-81ED-4DB2-BD59-A6C34878D82A}">
                    <a16:rowId xmlns="" xmlns:a16="http://schemas.microsoft.com/office/drawing/2014/main" val="892330212"/>
                  </a:ext>
                </a:extLst>
              </a:tr>
              <a:tr h="1051577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Тяжка травма</a:t>
                      </a:r>
                      <a:endParaRPr lang="uk-UA" sz="1800" i="1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4308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Порушення функцій життєво важливих органів та систем супроводжується глибокою втратою свідомості, шоком, швидкою втратою великого об'єму крові, інфікуванням організму через пошкоджені органи (травматична токсемія)</a:t>
                      </a:r>
                      <a:endParaRPr lang="uk-UA" sz="1800" i="1" dirty="0"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43083" marB="0"/>
                </a:tc>
                <a:extLst>
                  <a:ext uri="{0D108BD9-81ED-4DB2-BD59-A6C34878D82A}">
                    <a16:rowId xmlns="" xmlns:a16="http://schemas.microsoft.com/office/drawing/2014/main" val="34423211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19F90AD-6298-49D1-8EEE-63B6AB899D2B}"/>
              </a:ext>
            </a:extLst>
          </p:cNvPr>
          <p:cNvSpPr/>
          <p:nvPr/>
        </p:nvSpPr>
        <p:spPr>
          <a:xfrm>
            <a:off x="0" y="764704"/>
            <a:ext cx="9097484" cy="5755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cs typeface="Times New Roman" panose="02020603050405020304" pitchFamily="18" charset="0"/>
              </a:rPr>
              <a:t>   Відповідно до наявності або відсутності порушень цілісності зовнішніх покривів тіла вирізняють: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cs typeface="Times New Roman" panose="02020603050405020304" pitchFamily="18" charset="0"/>
              </a:rPr>
              <a:t>закриті (тупі)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cs typeface="Times New Roman" panose="02020603050405020304" pitchFamily="18" charset="0"/>
              </a:rPr>
              <a:t>відкриті (проникаючі) травми.</a:t>
            </a:r>
          </a:p>
          <a:p>
            <a:endParaRPr lang="uk-UA" sz="1600" dirty="0">
              <a:cs typeface="Times New Roman" panose="02020603050405020304" pitchFamily="18" charset="0"/>
            </a:endParaRPr>
          </a:p>
          <a:p>
            <a:r>
              <a:rPr lang="uk-UA" sz="1600" dirty="0">
                <a:cs typeface="Times New Roman" panose="02020603050405020304" pitchFamily="18" charset="0"/>
              </a:rPr>
              <a:t>   </a:t>
            </a:r>
            <a:r>
              <a:rPr lang="uk-UA" sz="1600" b="1" i="1" u="sng" dirty="0">
                <a:solidFill>
                  <a:schemeClr val="accent2"/>
                </a:solidFill>
                <a:cs typeface="Times New Roman" panose="02020603050405020304" pitchFamily="18" charset="0"/>
              </a:rPr>
              <a:t>Закритою (тупою) травмою </a:t>
            </a:r>
            <a:r>
              <a:rPr lang="uk-UA" sz="1600" dirty="0">
                <a:cs typeface="Times New Roman" panose="02020603050405020304" pitchFamily="18" charset="0"/>
              </a:rPr>
              <a:t>називають пошкодження, отримані в результаті впливу зовнішніх чинників та предметів, що не призвели до порушення зовнішніх покривів тіла.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   Для того щоб визначити, де розташовується травма, потрібно знати її ознаки: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• в області пошкодженої ділянки тіла утворюється набряклість, що супроводжується больовими відчуттями;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• на шкірі утворюється гематома червоного кольору, що за кілька днів змінює забарвлення на синьо-багряне;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• в області травмованої ділянки можуть бути подряпини епідермісу.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   До закритих травм відносять </a:t>
            </a:r>
            <a:r>
              <a:rPr lang="uk-UA" sz="1600" i="1" dirty="0">
                <a:cs typeface="Times New Roman" panose="02020603050405020304" pitchFamily="18" charset="0"/>
              </a:rPr>
              <a:t>стискання, розтягнення, забої, струси, вивихи, закриті переломи, розриви зв’язок. </a:t>
            </a:r>
          </a:p>
          <a:p>
            <a:endParaRPr lang="uk-UA" sz="1600" dirty="0">
              <a:cs typeface="Times New Roman" panose="02020603050405020304" pitchFamily="18" charset="0"/>
            </a:endParaRPr>
          </a:p>
          <a:p>
            <a:r>
              <a:rPr lang="uk-UA" sz="1600" dirty="0">
                <a:cs typeface="Times New Roman" panose="02020603050405020304" pitchFamily="18" charset="0"/>
              </a:rPr>
              <a:t>   </a:t>
            </a:r>
            <a:r>
              <a:rPr lang="uk-UA" sz="1600" b="1" i="1" u="sng" dirty="0">
                <a:solidFill>
                  <a:schemeClr val="accent2"/>
                </a:solidFill>
                <a:cs typeface="Times New Roman" panose="02020603050405020304" pitchFamily="18" charset="0"/>
              </a:rPr>
              <a:t>Проникаючою травмою </a:t>
            </a:r>
            <a:r>
              <a:rPr lang="uk-UA" sz="1600" dirty="0">
                <a:cs typeface="Times New Roman" panose="02020603050405020304" pitchFamily="18" charset="0"/>
              </a:rPr>
              <a:t>називають пошкодження, що супроводжується порушенням шкірних покривів тіла, слизових оболонок, м'язів та внутрішніх органів.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   Явними ознаками такого пошкодження є: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• відкрита кровотеча (капілярна, венозна або артеріальна);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• зяяння в місці пошкодження шкірного покриву;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• вихід назовні кісток (у складних випадках).</a:t>
            </a:r>
          </a:p>
          <a:p>
            <a:r>
              <a:rPr lang="uk-UA" sz="1600" dirty="0">
                <a:cs typeface="Times New Roman" panose="02020603050405020304" pitchFamily="18" charset="0"/>
              </a:rPr>
              <a:t>   До відкритих травм належать </a:t>
            </a:r>
            <a:r>
              <a:rPr lang="uk-UA" sz="1600" i="1" dirty="0">
                <a:cs typeface="Times New Roman" panose="02020603050405020304" pitchFamily="18" charset="0"/>
              </a:rPr>
              <a:t>різного характеру рани, відкриті переломи, термічні та хімічні опіки, обмороження</a:t>
            </a:r>
            <a:r>
              <a:rPr lang="uk-UA" sz="1600" dirty="0">
                <a:cs typeface="Times New Roman" panose="02020603050405020304" pitchFamily="18" charset="0"/>
              </a:rPr>
              <a:t>. </a:t>
            </a:r>
            <a:endParaRPr lang="x-none" sz="1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3990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Переломи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кісток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863CF75-0E75-4450-983D-6808E358CE21}"/>
              </a:ext>
            </a:extLst>
          </p:cNvPr>
          <p:cNvSpPr/>
          <p:nvPr/>
        </p:nvSpPr>
        <p:spPr>
          <a:xfrm>
            <a:off x="323528" y="908720"/>
            <a:ext cx="41744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Перелом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насильно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удару,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Повний перелом характеризується роз’єднанням відламків кістки, проходить по всій її товщині як зі зміщенням відламків кісток один відносно іншого, так і без їхнього зміщення. Неповний перелом являє собою роз’єднання відламків кісток не по всій товщині — тріщини, надломи.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F9E0C3F-80BD-4143-952F-CD7E2D4455DF}"/>
              </a:ext>
            </a:extLst>
          </p:cNvPr>
          <p:cNvSpPr/>
          <p:nvPr/>
        </p:nvSpPr>
        <p:spPr>
          <a:xfrm>
            <a:off x="4572000" y="908720"/>
            <a:ext cx="4427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Вивих — це стійке ненормальне зміщення кінців кісток, що зчленовуються в суглобі, яке перевищує межу допустимої фізіологічної рухливості.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Як правило, зміщення кісток супроводжуються розривом або розтягненням суглобової капсули, ушкодженнями кісток, сухожиль, зв’язок, судин і нервів різного ступеня тяжкості, внутрішньо суглобовими крововиливами, а також крововиливами в тканини, що оточують суглоб. Найчастіше вони відбуваються внаслідок різних травм під впливом якої-небудь механічної сили: якщо перевищується нормальний обсяг руху в суглобі, то суглобова головка кістки вислизає з суглобової западини.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7192865-F45B-45DA-AD64-64A7CE32944A}"/>
              </a:ext>
            </a:extLst>
          </p:cNvPr>
          <p:cNvSpPr/>
          <p:nvPr/>
        </p:nvSpPr>
        <p:spPr>
          <a:xfrm>
            <a:off x="834887" y="0"/>
            <a:ext cx="8309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надання першої домедичної допомоги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переломах і вивихах  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92CD20F-EC43-4C5E-AF83-D6A0EEC8CADF}"/>
              </a:ext>
            </a:extLst>
          </p:cNvPr>
          <p:cNvSpPr/>
          <p:nvPr/>
        </p:nvSpPr>
        <p:spPr>
          <a:xfrm>
            <a:off x="0" y="76470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надання домедичної допомоги при переломах і вивихах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Знерухомити пошкоджену кінцівку імпровізованою шиною.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Надати зламаній кінцівці (вивихнутому суглобу) фізіологічного положення.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Якщо є можливість (у випадку закритого перелому або вивиху), накласти холодний компрес.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слід обов’язково пам’ятати, чого не можна робити, надаючи домедичну допомогу постраждалій людині, щоб не ускладнити її стан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намагатися скласти уламки кісток (вправити вивих), оскільки це може призвести до пошкодження судин, зв’язок або нервів;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зігрівати пошкоджене місце;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пропонувати постраждалому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підвестися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порухати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пошкодженою кінцівкою.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Как вылечить перелом в 4 раза быстр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06010"/>
            <a:ext cx="4427984" cy="295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алюнки\мал.18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50373"/>
            <a:ext cx="3384376" cy="32076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алюнки\мал.16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2106" cy="50131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алюнки\мал.17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35" y="0"/>
            <a:ext cx="3668565" cy="38706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83C3E6-2C32-4D00-9EDA-33F18C07D0A5}"/>
              </a:ext>
            </a:extLst>
          </p:cNvPr>
          <p:cNvSpPr/>
          <p:nvPr/>
        </p:nvSpPr>
        <p:spPr>
          <a:xfrm>
            <a:off x="0" y="2420888"/>
            <a:ext cx="8964488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Травму голови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підозрювати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таких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 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дорожньо-транспортні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блискавкою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Roboto Condensed"/>
              </a:rPr>
              <a:t> </a:t>
            </a:r>
            <a:r>
              <a:rPr lang="ru-RU" sz="1400" dirty="0" err="1">
                <a:latin typeface="Roboto Condensed"/>
              </a:rPr>
              <a:t>Якщо</a:t>
            </a:r>
            <a:r>
              <a:rPr lang="ru-RU" sz="1400" dirty="0">
                <a:latin typeface="Roboto Condensed"/>
              </a:rPr>
              <a:t> </a:t>
            </a:r>
            <a:r>
              <a:rPr lang="ru-RU" sz="1400" dirty="0" err="1">
                <a:latin typeface="Roboto Condensed"/>
              </a:rPr>
              <a:t>потерпілий</a:t>
            </a:r>
            <a:r>
              <a:rPr lang="ru-RU" sz="1400" dirty="0">
                <a:latin typeface="Roboto Condensed"/>
              </a:rPr>
              <a:t> </a:t>
            </a:r>
            <a:r>
              <a:rPr lang="ru-RU" sz="1400" dirty="0" err="1">
                <a:latin typeface="Roboto Condensed"/>
              </a:rPr>
              <a:t>лежить</a:t>
            </a:r>
            <a:r>
              <a:rPr lang="ru-RU" sz="1400" dirty="0">
                <a:latin typeface="Roboto Condensed"/>
              </a:rPr>
              <a:t> </a:t>
            </a:r>
            <a:r>
              <a:rPr lang="ru-RU" sz="1400" dirty="0" err="1">
                <a:latin typeface="Roboto Condensed"/>
              </a:rPr>
              <a:t>обличчям</a:t>
            </a:r>
            <a:r>
              <a:rPr lang="ru-RU" sz="1400" dirty="0">
                <a:latin typeface="Roboto Condensed"/>
              </a:rPr>
              <a:t> донизу – </a:t>
            </a:r>
            <a:r>
              <a:rPr lang="ru-RU" sz="1400" dirty="0" err="1">
                <a:latin typeface="Roboto Condensed"/>
              </a:rPr>
              <a:t>перевернути</a:t>
            </a:r>
            <a:r>
              <a:rPr lang="ru-RU" sz="1400" dirty="0">
                <a:latin typeface="Roboto Condensed"/>
              </a:rPr>
              <a:t> </a:t>
            </a:r>
            <a:r>
              <a:rPr lang="ru-RU" sz="1400" dirty="0" err="1">
                <a:latin typeface="Roboto Condensed"/>
              </a:rPr>
              <a:t>його</a:t>
            </a:r>
            <a:r>
              <a:rPr lang="ru-RU" sz="1400" dirty="0">
                <a:latin typeface="Roboto Condensed"/>
              </a:rPr>
              <a:t>, </a:t>
            </a:r>
            <a:r>
              <a:rPr lang="ru-RU" sz="1400" dirty="0" err="1">
                <a:latin typeface="Roboto Condensed"/>
              </a:rPr>
              <a:t>захищаючи</a:t>
            </a:r>
            <a:r>
              <a:rPr lang="ru-RU" sz="1400" dirty="0">
                <a:latin typeface="Roboto Condensed"/>
              </a:rPr>
              <a:t> </a:t>
            </a:r>
            <a:r>
              <a:rPr lang="ru-RU" sz="1400" dirty="0" err="1">
                <a:latin typeface="Roboto Condensed"/>
              </a:rPr>
              <a:t>шийний</a:t>
            </a:r>
            <a:r>
              <a:rPr lang="ru-RU" sz="1400" dirty="0">
                <a:latin typeface="Roboto Condensed"/>
              </a:rPr>
              <a:t> </a:t>
            </a:r>
            <a:r>
              <a:rPr lang="ru-RU" sz="1400" dirty="0" err="1">
                <a:latin typeface="Roboto Condensed"/>
              </a:rPr>
              <a:t>відділ</a:t>
            </a:r>
            <a:r>
              <a:rPr lang="ru-RU" sz="1400" dirty="0">
                <a:latin typeface="Roboto Condensed"/>
              </a:rPr>
              <a:t> хребта </a:t>
            </a:r>
            <a:r>
              <a:rPr lang="ru-RU" sz="1400" dirty="0" err="1">
                <a:latin typeface="Roboto Condensed"/>
              </a:rPr>
              <a:t>від</a:t>
            </a:r>
            <a:r>
              <a:rPr lang="ru-RU" sz="1400" dirty="0">
                <a:latin typeface="Roboto Condensed"/>
              </a:rPr>
              <a:t> </a:t>
            </a:r>
            <a:r>
              <a:rPr lang="ru-RU" sz="1400" dirty="0" err="1">
                <a:latin typeface="Roboto Condensed"/>
              </a:rPr>
              <a:t>рухів</a:t>
            </a:r>
            <a:r>
              <a:rPr lang="ru-RU" sz="1400" dirty="0">
                <a:latin typeface="Roboto Condensed"/>
              </a:rPr>
              <a:t>. </a:t>
            </a:r>
            <a:r>
              <a:rPr lang="ru-RU" sz="1400" b="1" i="1" u="sng" dirty="0" err="1">
                <a:solidFill>
                  <a:srgbClr val="FF0000"/>
                </a:solidFill>
                <a:latin typeface="Roboto Condensed"/>
              </a:rPr>
              <a:t>Рухати</a:t>
            </a:r>
            <a:r>
              <a:rPr lang="ru-RU" sz="1400" b="1" i="1" u="sng" dirty="0">
                <a:solidFill>
                  <a:srgbClr val="FF0000"/>
                </a:solidFill>
                <a:latin typeface="Roboto Condensed"/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  <a:latin typeface="Roboto Condensed"/>
              </a:rPr>
              <a:t>потерпілого</a:t>
            </a:r>
            <a:r>
              <a:rPr lang="ru-RU" sz="1400" b="1" i="1" u="sng" dirty="0">
                <a:solidFill>
                  <a:srgbClr val="FF0000"/>
                </a:solidFill>
                <a:latin typeface="Roboto Condensed"/>
              </a:rPr>
              <a:t> заборонено, </a:t>
            </a:r>
            <a:r>
              <a:rPr lang="ru-RU" sz="1400" b="1" i="1" u="sng" dirty="0" err="1">
                <a:solidFill>
                  <a:srgbClr val="FF0000"/>
                </a:solidFill>
                <a:latin typeface="Roboto Condensed"/>
              </a:rPr>
              <a:t>якщо</a:t>
            </a:r>
            <a:r>
              <a:rPr lang="ru-RU" sz="1400" b="1" i="1" u="sng" dirty="0">
                <a:solidFill>
                  <a:srgbClr val="FF0000"/>
                </a:solidFill>
                <a:latin typeface="Roboto Condensed"/>
              </a:rPr>
              <a:t> є </a:t>
            </a:r>
            <a:r>
              <a:rPr lang="ru-RU" sz="1400" b="1" i="1" u="sng" dirty="0" err="1">
                <a:solidFill>
                  <a:srgbClr val="FF0000"/>
                </a:solidFill>
                <a:latin typeface="Roboto Condensed"/>
              </a:rPr>
              <a:t>підозра</a:t>
            </a:r>
            <a:r>
              <a:rPr lang="ru-RU" sz="1400" b="1" i="1" u="sng" dirty="0">
                <a:solidFill>
                  <a:srgbClr val="FF0000"/>
                </a:solidFill>
                <a:latin typeface="Roboto Condensed"/>
              </a:rPr>
              <a:t> на травму хребта та тазу</a:t>
            </a:r>
            <a:r>
              <a:rPr lang="ru-RU" sz="1400" i="1" u="sng" dirty="0" smtClean="0">
                <a:solidFill>
                  <a:srgbClr val="FF0000"/>
                </a:solidFill>
                <a:latin typeface="Roboto Condensed"/>
              </a:rPr>
              <a:t>.</a:t>
            </a:r>
            <a:endParaRPr lang="ru-RU" sz="1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шийний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(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шийний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комірець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шина,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руками).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Провести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постраждалого,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бригаду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допомоги.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постраждалого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відсутнє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серцево-легеневої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реанімації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869160"/>
            <a:ext cx="5935328" cy="1822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384376" cy="22894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F1C93D9-20C9-4C18-AC7D-85066BE86D55}"/>
              </a:ext>
            </a:extLst>
          </p:cNvPr>
          <p:cNvSpPr/>
          <p:nvPr/>
        </p:nvSpPr>
        <p:spPr>
          <a:xfrm>
            <a:off x="0" y="0"/>
            <a:ext cx="530768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надання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 при травмі голови</a:t>
            </a:r>
            <a:endParaRPr lang="x-none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078" y="21098"/>
            <a:ext cx="8964488" cy="52629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рани в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вкрити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термопокривалом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ковдрою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при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зателефонувати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диспетчера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ґ) за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евакуювати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довгій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транспортувальній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дошці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рани в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накласти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пов’язки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вкрити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термопокривалом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ковдрою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ґ) при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зателефонувати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диспетчера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за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евакуювати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постраждалого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довгій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транспортувальній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дошці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9485" y="4203520"/>
            <a:ext cx="5914515" cy="26544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45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145858"/>
      </a:accent1>
      <a:accent2>
        <a:srgbClr val="208F8C"/>
      </a:accent2>
      <a:accent3>
        <a:srgbClr val="3FCDB5"/>
      </a:accent3>
      <a:accent4>
        <a:srgbClr val="5DD5C1"/>
      </a:accent4>
      <a:accent5>
        <a:srgbClr val="23748D"/>
      </a:accent5>
      <a:accent6>
        <a:srgbClr val="004760"/>
      </a:accent6>
      <a:hlink>
        <a:srgbClr val="376879"/>
      </a:hlink>
      <a:folHlink>
        <a:srgbClr val="D8D8D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45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145858"/>
      </a:accent1>
      <a:accent2>
        <a:srgbClr val="208F8C"/>
      </a:accent2>
      <a:accent3>
        <a:srgbClr val="3FCDB5"/>
      </a:accent3>
      <a:accent4>
        <a:srgbClr val="5DD5C1"/>
      </a:accent4>
      <a:accent5>
        <a:srgbClr val="23748D"/>
      </a:accent5>
      <a:accent6>
        <a:srgbClr val="004760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Custom 145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145858"/>
      </a:accent1>
      <a:accent2>
        <a:srgbClr val="208F8C"/>
      </a:accent2>
      <a:accent3>
        <a:srgbClr val="3FCDB5"/>
      </a:accent3>
      <a:accent4>
        <a:srgbClr val="5DD5C1"/>
      </a:accent4>
      <a:accent5>
        <a:srgbClr val="23748D"/>
      </a:accent5>
      <a:accent6>
        <a:srgbClr val="004760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Custom 145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145858"/>
      </a:accent1>
      <a:accent2>
        <a:srgbClr val="208F8C"/>
      </a:accent2>
      <a:accent3>
        <a:srgbClr val="3FCDB5"/>
      </a:accent3>
      <a:accent4>
        <a:srgbClr val="5DD5C1"/>
      </a:accent4>
      <a:accent5>
        <a:srgbClr val="23748D"/>
      </a:accent5>
      <a:accent6>
        <a:srgbClr val="004760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Custom 145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145858"/>
      </a:accent1>
      <a:accent2>
        <a:srgbClr val="208F8C"/>
      </a:accent2>
      <a:accent3>
        <a:srgbClr val="3FCDB5"/>
      </a:accent3>
      <a:accent4>
        <a:srgbClr val="5DD5C1"/>
      </a:accent4>
      <a:accent5>
        <a:srgbClr val="23748D"/>
      </a:accent5>
      <a:accent6>
        <a:srgbClr val="004760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</Template>
  <TotalTime>606</TotalTime>
  <Words>1781</Words>
  <Application>Microsoft Office PowerPoint</Application>
  <PresentationFormat>Экран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맑은 고딕</vt:lpstr>
      <vt:lpstr>Arial</vt:lpstr>
      <vt:lpstr>Calibri</vt:lpstr>
      <vt:lpstr>Roboto Condensed</vt:lpstr>
      <vt:lpstr>Times New Roman</vt:lpstr>
      <vt:lpstr>Wingdings</vt:lpstr>
      <vt:lpstr>Тема Office</vt:lpstr>
      <vt:lpstr>Custom Design</vt:lpstr>
      <vt:lpstr>15_Office Theme</vt:lpstr>
      <vt:lpstr>Office Theme</vt:lpstr>
      <vt:lpstr>1_Office Theme</vt:lpstr>
      <vt:lpstr>2_Office Theme</vt:lpstr>
      <vt:lpstr>3_Office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2023</cp:lastModifiedBy>
  <cp:revision>25</cp:revision>
  <dcterms:modified xsi:type="dcterms:W3CDTF">2023-05-05T11:04:44Z</dcterms:modified>
</cp:coreProperties>
</file>