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9" r:id="rId4"/>
    <p:sldId id="312" r:id="rId5"/>
    <p:sldId id="308" r:id="rId6"/>
    <p:sldId id="281" r:id="rId7"/>
    <p:sldId id="286" r:id="rId8"/>
    <p:sldId id="267" r:id="rId9"/>
    <p:sldId id="268" r:id="rId10"/>
    <p:sldId id="270" r:id="rId11"/>
    <p:sldId id="261" r:id="rId12"/>
    <p:sldId id="310" r:id="rId13"/>
    <p:sldId id="265" r:id="rId14"/>
    <p:sldId id="302" r:id="rId15"/>
    <p:sldId id="304" r:id="rId16"/>
    <p:sldId id="285" r:id="rId17"/>
    <p:sldId id="292" r:id="rId18"/>
    <p:sldId id="291" r:id="rId19"/>
    <p:sldId id="314" r:id="rId20"/>
    <p:sldId id="288" r:id="rId21"/>
    <p:sldId id="311" r:id="rId22"/>
    <p:sldId id="287" r:id="rId23"/>
    <p:sldId id="298" r:id="rId24"/>
    <p:sldId id="296" r:id="rId25"/>
    <p:sldId id="297" r:id="rId26"/>
    <p:sldId id="289" r:id="rId27"/>
    <p:sldId id="313" r:id="rId28"/>
    <p:sldId id="293" r:id="rId29"/>
    <p:sldId id="269" r:id="rId30"/>
    <p:sldId id="273" r:id="rId31"/>
    <p:sldId id="271" r:id="rId32"/>
    <p:sldId id="303" r:id="rId33"/>
    <p:sldId id="272" r:id="rId34"/>
    <p:sldId id="299" r:id="rId35"/>
    <p:sldId id="300" r:id="rId36"/>
    <p:sldId id="301" r:id="rId37"/>
    <p:sldId id="294" r:id="rId38"/>
    <p:sldId id="305" r:id="rId39"/>
    <p:sldId id="306" r:id="rId40"/>
    <p:sldId id="290" r:id="rId41"/>
    <p:sldId id="276" r:id="rId42"/>
    <p:sldId id="309" r:id="rId43"/>
    <p:sldId id="307" r:id="rId44"/>
    <p:sldId id="258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08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view3D>
      <c:rotX val="15"/>
      <c:rotY val="2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100113447768579E-2"/>
          <c:y val="8.8287238321287473E-2"/>
          <c:w val="0.97093205589574927"/>
          <c:h val="0.7470005532079040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Середній бал 2022/2023н.р.</c:v>
                </c:pt>
              </c:strCache>
            </c:strRef>
          </c:tx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Лист1!$A$2:$A$10</c:f>
              <c:strCache>
                <c:ptCount val="9"/>
                <c:pt idx="0">
                  <c:v>5-А клас</c:v>
                </c:pt>
                <c:pt idx="1">
                  <c:v>5-Б клас</c:v>
                </c:pt>
                <c:pt idx="2">
                  <c:v>6-А клас</c:v>
                </c:pt>
                <c:pt idx="3">
                  <c:v>6-Б клас</c:v>
                </c:pt>
                <c:pt idx="4">
                  <c:v>6-К клас</c:v>
                </c:pt>
                <c:pt idx="5">
                  <c:v>7 клас</c:v>
                </c:pt>
                <c:pt idx="6">
                  <c:v>8 клас</c:v>
                </c:pt>
                <c:pt idx="7">
                  <c:v>9 клас</c:v>
                </c:pt>
                <c:pt idx="8">
                  <c:v>10 клас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5</c:v>
                </c:pt>
                <c:pt idx="1">
                  <c:v>5.5</c:v>
                </c:pt>
                <c:pt idx="2">
                  <c:v>8</c:v>
                </c:pt>
                <c:pt idx="3">
                  <c:v>6</c:v>
                </c:pt>
                <c:pt idx="4">
                  <c:v>3</c:v>
                </c:pt>
                <c:pt idx="5">
                  <c:v>8</c:v>
                </c:pt>
                <c:pt idx="6">
                  <c:v>5</c:v>
                </c:pt>
                <c:pt idx="7">
                  <c:v>5</c:v>
                </c:pt>
                <c:pt idx="8">
                  <c:v>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Середній бал 2023/2024н.р.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Лист1!$A$2:$A$10</c:f>
              <c:strCache>
                <c:ptCount val="9"/>
                <c:pt idx="0">
                  <c:v>5-А клас</c:v>
                </c:pt>
                <c:pt idx="1">
                  <c:v>5-Б клас</c:v>
                </c:pt>
                <c:pt idx="2">
                  <c:v>6-А клас</c:v>
                </c:pt>
                <c:pt idx="3">
                  <c:v>6-Б клас</c:v>
                </c:pt>
                <c:pt idx="4">
                  <c:v>6-К клас</c:v>
                </c:pt>
                <c:pt idx="5">
                  <c:v>7 клас</c:v>
                </c:pt>
                <c:pt idx="6">
                  <c:v>8 клас</c:v>
                </c:pt>
                <c:pt idx="7">
                  <c:v>9 клас</c:v>
                </c:pt>
                <c:pt idx="8">
                  <c:v>10 клас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6</c:v>
                </c:pt>
                <c:pt idx="1">
                  <c:v>6</c:v>
                </c:pt>
                <c:pt idx="2">
                  <c:v>8</c:v>
                </c:pt>
                <c:pt idx="3">
                  <c:v>6</c:v>
                </c:pt>
                <c:pt idx="4">
                  <c:v>3</c:v>
                </c:pt>
                <c:pt idx="5">
                  <c:v>7</c:v>
                </c:pt>
                <c:pt idx="6">
                  <c:v>6</c:v>
                </c:pt>
                <c:pt idx="7">
                  <c:v>5</c:v>
                </c:pt>
                <c:pt idx="8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46342144"/>
        <c:axId val="46343680"/>
        <c:axId val="76367168"/>
      </c:bar3DChart>
      <c:catAx>
        <c:axId val="4634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46343680"/>
        <c:crossesAt val="0"/>
        <c:auto val="1"/>
        <c:lblAlgn val="ctr"/>
        <c:lblOffset val="100"/>
        <c:noMultiLvlLbl val="0"/>
      </c:catAx>
      <c:valAx>
        <c:axId val="46343680"/>
        <c:scaling>
          <c:orientation val="minMax"/>
          <c:max val="3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46342144"/>
        <c:crosses val="autoZero"/>
        <c:crossBetween val="between"/>
        <c:majorUnit val="2"/>
        <c:minorUnit val="1"/>
      </c:valAx>
      <c:serAx>
        <c:axId val="76367168"/>
        <c:scaling>
          <c:orientation val="minMax"/>
        </c:scaling>
        <c:delete val="1"/>
        <c:axPos val="b"/>
        <c:majorTickMark val="out"/>
        <c:minorTickMark val="none"/>
        <c:tickLblPos val="nextTo"/>
        <c:crossAx val="46343680"/>
        <c:crossesAt val="0"/>
      </c:serAx>
    </c:plotArea>
    <c:legend>
      <c:legendPos val="r"/>
      <c:layout>
        <c:manualLayout>
          <c:xMode val="edge"/>
          <c:yMode val="edge"/>
          <c:x val="5.0427350427350429E-2"/>
          <c:y val="1.8433179723502304E-2"/>
          <c:w val="0.89914529914529917"/>
          <c:h val="7.8341013824884786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8602170211357473E-2"/>
          <c:y val="0.23459237775243311"/>
          <c:w val="0.6550622927916937"/>
          <c:h val="0.7630867637419037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процентному відношенні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rgbClr val="FFC000"/>
              </a:solidFill>
            </c:spPr>
          </c:dPt>
          <c:cat>
            <c:strRef>
              <c:f>Лист1!$A$2:$A$5</c:f>
              <c:strCache>
                <c:ptCount val="4"/>
                <c:pt idx="0">
                  <c:v>основна програма 2023/2024н.р.</c:v>
                </c:pt>
                <c:pt idx="1">
                  <c:v>основна програма 2022/2023н.р.</c:v>
                </c:pt>
                <c:pt idx="2">
                  <c:v>інд. завдання 2023/2024н.р.</c:v>
                </c:pt>
                <c:pt idx="3">
                  <c:v>інд. завдання 2022/2023н.р.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0.72</c:v>
                </c:pt>
                <c:pt idx="1">
                  <c:v>0.34</c:v>
                </c:pt>
                <c:pt idx="2">
                  <c:v>0.27</c:v>
                </c:pt>
                <c:pt idx="3">
                  <c:v>0.28000000000000003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79">
          <a:noFill/>
        </a:ln>
      </c:spPr>
    </c:plotArea>
    <c:legend>
      <c:legendPos val="r"/>
      <c:layout>
        <c:manualLayout>
          <c:xMode val="edge"/>
          <c:yMode val="edge"/>
          <c:x val="0.66861313868613137"/>
          <c:y val="0.16957026713124274"/>
          <c:w val="0.28905109489051095"/>
          <c:h val="0.5493612078977933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6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71928415380744959"/>
          <c:h val="0.9835286917441584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процентному відношенні</c:v>
                </c:pt>
              </c:strCache>
            </c:strRef>
          </c:tx>
          <c:explosion val="1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  <c:explosion val="1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rgbClr val="FFC000"/>
              </a:solidFill>
            </c:spPr>
          </c:dPt>
          <c:cat>
            <c:strRef>
              <c:f>Лист1!$A$2:$A$5</c:f>
              <c:strCache>
                <c:ptCount val="4"/>
                <c:pt idx="0">
                  <c:v>основна програма 2023/2024н.р.</c:v>
                </c:pt>
                <c:pt idx="1">
                  <c:v>основна програма 2022/2023н.р.</c:v>
                </c:pt>
                <c:pt idx="2">
                  <c:v>інд. завдання 2023/2024н.р.</c:v>
                </c:pt>
                <c:pt idx="3">
                  <c:v>інд. завдання 2022/2023н.р.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0.67</c:v>
                </c:pt>
                <c:pt idx="1">
                  <c:v>0.63</c:v>
                </c:pt>
                <c:pt idx="2">
                  <c:v>0.33</c:v>
                </c:pt>
                <c:pt idx="3">
                  <c:v>0.37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86">
          <a:noFill/>
        </a:ln>
      </c:spPr>
    </c:plotArea>
    <c:legend>
      <c:legendPos val="r"/>
      <c:layout>
        <c:manualLayout>
          <c:xMode val="edge"/>
          <c:yMode val="edge"/>
          <c:x val="0.68757868988093096"/>
          <c:y val="0.11948955916473318"/>
          <c:w val="0.28175606105306156"/>
          <c:h val="0.59976798143851506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7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0.47121</cdr:x>
      <cdr:y>0.34111</cdr:y>
    </cdr:from>
    <cdr:to>
      <cdr:x>0.5763</cdr:x>
      <cdr:y>0.50819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104456" y="187220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0.42181</cdr:x>
      <cdr:y>0.48292</cdr:y>
    </cdr:from>
    <cdr:to>
      <cdr:x>0.5755</cdr:x>
      <cdr:y>0.60135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670206" y="2642593"/>
          <a:ext cx="1337266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uk-UA" sz="3600" b="1" dirty="0" smtClean="0">
              <a:solidFill>
                <a:schemeClr val="tx1"/>
              </a:solidFill>
            </a:rPr>
            <a:t>72%</a:t>
          </a:r>
          <a:endParaRPr lang="ru-RU" sz="3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0.51234</cdr:x>
      <cdr:y>0.59036</cdr:y>
    </cdr:from>
    <cdr:to>
      <cdr:x>0.61718</cdr:x>
      <cdr:y>0.75744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464496" y="324036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0.45136</cdr:x>
      <cdr:y>0.37765</cdr:y>
    </cdr:from>
    <cdr:to>
      <cdr:x>0.61688</cdr:x>
      <cdr:y>0.54872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927352" y="2066530"/>
          <a:ext cx="1440160" cy="9361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0.45491</cdr:x>
      <cdr:y>0.56454</cdr:y>
    </cdr:from>
    <cdr:to>
      <cdr:x>0.5595</cdr:x>
      <cdr:y>0.73163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960440" y="309634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0.49629</cdr:x>
      <cdr:y>0.59036</cdr:y>
    </cdr:from>
    <cdr:to>
      <cdr:x>0.5951</cdr:x>
      <cdr:y>0.70853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320480" y="3240360"/>
          <a:ext cx="864096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0.43811</cdr:x>
      <cdr:y>0.53772</cdr:y>
    </cdr:from>
    <cdr:to>
      <cdr:x>0.54295</cdr:x>
      <cdr:y>0.70456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816424" y="295232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0.09982</cdr:x>
      <cdr:y>0.4566</cdr:y>
    </cdr:from>
    <cdr:to>
      <cdr:x>0.25275</cdr:x>
      <cdr:y>0.72141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868543" y="2498577"/>
          <a:ext cx="1330617" cy="14490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3600" b="1" dirty="0" smtClean="0">
              <a:solidFill>
                <a:schemeClr val="tx1"/>
              </a:solidFill>
            </a:rPr>
            <a:t>34%</a:t>
          </a:r>
          <a:endParaRPr lang="ru-RU" sz="3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0.20689</cdr:x>
      <cdr:y>0.46053</cdr:y>
    </cdr:from>
    <cdr:to>
      <cdr:x>0.31198</cdr:x>
      <cdr:y>0.57895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800200" y="2520280"/>
          <a:ext cx="914400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0.23619</cdr:x>
      <cdr:y>0.62767</cdr:y>
    </cdr:from>
    <cdr:to>
      <cdr:x>0.43481</cdr:x>
      <cdr:y>0.77242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2055144" y="3434681"/>
          <a:ext cx="1728192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uk-UA" sz="3600" b="1" dirty="0" smtClean="0">
              <a:solidFill>
                <a:schemeClr val="tx1"/>
              </a:solidFill>
            </a:rPr>
            <a:t>55%</a:t>
          </a:r>
          <a:endParaRPr lang="ru-RU" sz="3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0.20714</cdr:x>
      <cdr:y>0.27607</cdr:y>
    </cdr:from>
    <cdr:to>
      <cdr:x>0.2894</cdr:x>
      <cdr:y>0.34111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1800200" y="1512168"/>
          <a:ext cx="72008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0.19863</cdr:x>
      <cdr:y>0.32889</cdr:y>
    </cdr:from>
    <cdr:to>
      <cdr:x>0.33104</cdr:x>
      <cdr:y>0.43416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1728297" y="1799723"/>
          <a:ext cx="1152111" cy="576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uk-UA" sz="3600" b="1" dirty="0" smtClean="0">
              <a:solidFill>
                <a:schemeClr val="tx1"/>
              </a:solidFill>
            </a:rPr>
            <a:t>28%</a:t>
          </a:r>
          <a:endParaRPr lang="ru-RU" sz="3600" b="1" dirty="0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0.47171</cdr:x>
      <cdr:y>0.34211</cdr:y>
    </cdr:from>
    <cdr:to>
      <cdr:x>0.5768</cdr:x>
      <cdr:y>0.50919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104456" y="187220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0.42206</cdr:x>
      <cdr:y>0.22364</cdr:y>
    </cdr:from>
    <cdr:to>
      <cdr:x>0.56428</cdr:x>
      <cdr:y>0.43024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672381" y="1224136"/>
          <a:ext cx="1237497" cy="11308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uk-UA" sz="3600" b="1" dirty="0" smtClean="0">
              <a:solidFill>
                <a:schemeClr val="tx1"/>
              </a:solidFill>
            </a:rPr>
            <a:t>67%</a:t>
          </a:r>
          <a:endParaRPr lang="ru-RU" sz="3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0.51359</cdr:x>
      <cdr:y>0.59161</cdr:y>
    </cdr:from>
    <cdr:to>
      <cdr:x>0.61843</cdr:x>
      <cdr:y>0.75819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464496" y="324036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0.40551</cdr:x>
      <cdr:y>0.47368</cdr:y>
    </cdr:from>
    <cdr:to>
      <cdr:x>0.5106</cdr:x>
      <cdr:y>0.64077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528392" y="25922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0.45541</cdr:x>
      <cdr:y>0.56529</cdr:y>
    </cdr:from>
    <cdr:to>
      <cdr:x>0.5605</cdr:x>
      <cdr:y>0.73138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960440" y="309634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0.49629</cdr:x>
      <cdr:y>0.59161</cdr:y>
    </cdr:from>
    <cdr:to>
      <cdr:x>0.5956</cdr:x>
      <cdr:y>0.70953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320480" y="3240360"/>
          <a:ext cx="864096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0.43861</cdr:x>
      <cdr:y>0.53947</cdr:y>
    </cdr:from>
    <cdr:to>
      <cdr:x>0.5437</cdr:x>
      <cdr:y>0.70656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816424" y="295232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0.27757</cdr:x>
      <cdr:y>0.50938</cdr:y>
    </cdr:from>
    <cdr:to>
      <cdr:x>0.47619</cdr:x>
      <cdr:y>0.60524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415183" y="2788196"/>
          <a:ext cx="1728192" cy="5247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3600" b="1" dirty="0" smtClean="0">
              <a:solidFill>
                <a:schemeClr val="tx1"/>
              </a:solidFill>
            </a:rPr>
            <a:t>63%</a:t>
          </a:r>
          <a:endParaRPr lang="ru-RU" sz="3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0.20689</cdr:x>
      <cdr:y>0.46053</cdr:y>
    </cdr:from>
    <cdr:to>
      <cdr:x>0.31198</cdr:x>
      <cdr:y>0.57895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800200" y="2520280"/>
          <a:ext cx="914400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0.05946</cdr:x>
      <cdr:y>0.35519</cdr:y>
    </cdr:from>
    <cdr:to>
      <cdr:x>0.22792</cdr:x>
      <cdr:y>0.50938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517390" y="1944216"/>
          <a:ext cx="1465745" cy="8439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uk-UA" sz="3600" b="1" dirty="0" smtClean="0">
              <a:solidFill>
                <a:schemeClr val="tx1"/>
              </a:solidFill>
            </a:rPr>
            <a:t>33%</a:t>
          </a:r>
          <a:endParaRPr lang="ru-RU" sz="3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0.20689</cdr:x>
      <cdr:y>0.27632</cdr:y>
    </cdr:from>
    <cdr:to>
      <cdr:x>0.28965</cdr:x>
      <cdr:y>0.34211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1800200" y="1512168"/>
          <a:ext cx="72008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0.18206</cdr:x>
      <cdr:y>0.18417</cdr:y>
    </cdr:from>
    <cdr:to>
      <cdr:x>0.31601</cdr:x>
      <cdr:y>0.34211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1584119" y="1008112"/>
          <a:ext cx="1165519" cy="8644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uk-UA" sz="3600" b="1" dirty="0" smtClean="0">
              <a:solidFill>
                <a:schemeClr val="tx1"/>
              </a:solidFill>
            </a:rPr>
            <a:t>37%</a:t>
          </a:r>
          <a:endParaRPr lang="ru-RU" sz="3600" b="1" dirty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8F607-CEAB-4F4C-9621-3A49D7E2942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2FE67C-C192-489D-ABA3-F1ED871932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683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FE67C-C192-489D-ABA3-F1ED87193252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776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59632" y="1052736"/>
            <a:ext cx="7272808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357290" y="1072675"/>
            <a:ext cx="7072362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5400" b="1" i="1" kern="0" dirty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Звіт директора</a:t>
            </a:r>
            <a:br>
              <a:rPr lang="uk-UA" sz="5400" b="1" i="1" kern="0" dirty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</a:br>
            <a:r>
              <a:rPr lang="uk-UA" sz="5400" b="1" i="1" kern="0" dirty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 за І семестр </a:t>
            </a:r>
            <a:r>
              <a:rPr lang="uk-UA" sz="5400" b="1" i="1" kern="0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2023/2024н.р</a:t>
            </a:r>
            <a:r>
              <a:rPr lang="uk-UA" sz="5400" b="1" i="1" kern="0" dirty="0"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. </a:t>
            </a: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539552" y="485800"/>
            <a:ext cx="8136904" cy="92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cs typeface="Times New Roman"/>
              </a:rPr>
              <a:t>Атестація 2023/2024н.р.</a:t>
            </a:r>
            <a:endParaRPr kumimoji="0" lang="ru-RU" altLang="ru-RU" sz="4400" b="0" i="0" u="none" strike="noStrike" kern="1200" cap="none" spc="0" normalizeH="0" baseline="0" noProof="0" dirty="0" smtClean="0">
              <a:ln>
                <a:noFill/>
              </a:ln>
              <a:solidFill>
                <a:srgbClr val="A44D1C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959024" y="1700808"/>
            <a:ext cx="6501408" cy="442535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defRPr/>
            </a:pPr>
            <a:r>
              <a:rPr lang="uk-UA" altLang="ru-RU" sz="2800" dirty="0" smtClean="0">
                <a:latin typeface="+mj-lt"/>
              </a:rPr>
              <a:t>Педагоги початкової школи - 1 </a:t>
            </a:r>
            <a:endParaRPr lang="ru-RU" altLang="ru-RU" sz="2800" dirty="0" smtClean="0">
              <a:latin typeface="+mj-lt"/>
            </a:endParaRPr>
          </a:p>
          <a:p>
            <a:pPr>
              <a:lnSpc>
                <a:spcPct val="115000"/>
              </a:lnSpc>
              <a:defRPr/>
            </a:pPr>
            <a:r>
              <a:rPr lang="uk-UA" altLang="ru-RU" sz="2800" dirty="0" smtClean="0">
                <a:latin typeface="+mj-lt"/>
              </a:rPr>
              <a:t>Педагогічний патронаж - 2</a:t>
            </a:r>
            <a:endParaRPr lang="ru-RU" altLang="ru-RU" sz="2800" dirty="0" smtClean="0">
              <a:latin typeface="+mj-lt"/>
            </a:endParaRPr>
          </a:p>
          <a:p>
            <a:pPr>
              <a:lnSpc>
                <a:spcPct val="115000"/>
              </a:lnSpc>
              <a:defRPr/>
            </a:pPr>
            <a:r>
              <a:rPr lang="uk-UA" altLang="ru-RU" sz="2800" dirty="0" smtClean="0">
                <a:latin typeface="+mj-lt"/>
              </a:rPr>
              <a:t>Вчителі - предметники - 3 </a:t>
            </a:r>
            <a:endParaRPr lang="ru-RU" altLang="ru-RU" sz="2800" dirty="0" smtClean="0">
              <a:latin typeface="+mj-lt"/>
            </a:endParaRPr>
          </a:p>
          <a:p>
            <a:pPr>
              <a:lnSpc>
                <a:spcPct val="115000"/>
              </a:lnSpc>
              <a:defRPr/>
            </a:pPr>
            <a:r>
              <a:rPr lang="uk-UA" altLang="ru-RU" sz="2800" dirty="0" smtClean="0">
                <a:latin typeface="+mj-lt"/>
              </a:rPr>
              <a:t>Бібліотекар - 1</a:t>
            </a:r>
            <a:endParaRPr lang="ru-RU" altLang="ru-RU" sz="2800" dirty="0" smtClean="0">
              <a:latin typeface="+mj-lt"/>
            </a:endParaRPr>
          </a:p>
          <a:p>
            <a:pPr>
              <a:lnSpc>
                <a:spcPct val="115000"/>
              </a:lnSpc>
              <a:defRPr/>
            </a:pPr>
            <a:r>
              <a:rPr lang="uk-UA" altLang="ru-RU" sz="2800" dirty="0" smtClean="0">
                <a:latin typeface="+mj-lt"/>
              </a:rPr>
              <a:t>Вихователі - 1</a:t>
            </a:r>
            <a:endParaRPr lang="ru-RU" altLang="ru-RU" sz="2800" dirty="0" smtClean="0">
              <a:latin typeface="+mj-lt"/>
            </a:endParaRPr>
          </a:p>
          <a:p>
            <a:pPr>
              <a:buFontTx/>
              <a:buNone/>
              <a:defRPr/>
            </a:pPr>
            <a:endParaRPr lang="ru-RU" altLang="ru-RU" dirty="0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820438" y="2432549"/>
            <a:ext cx="77867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83475" y="499412"/>
            <a:ext cx="7982273" cy="565976"/>
          </a:xfrm>
          <a:prstGeom prst="rect">
            <a:avLst/>
          </a:prstGeom>
          <a:effectLst/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endParaRPr lang="ru-RU" i="1" dirty="0">
              <a:solidFill>
                <a:srgbClr val="A44D1C"/>
              </a:solidFill>
              <a:latin typeface="Trebuchet M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23529" y="2204864"/>
            <a:ext cx="7942220" cy="720080"/>
          </a:xfrm>
          <a:prstGeom prst="rect">
            <a:avLst/>
          </a:prstGeom>
          <a:effectLst/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uk-UA" i="1" dirty="0" smtClean="0">
                <a:solidFill>
                  <a:srgbClr val="B4DCFA">
                    <a:lumMod val="50000"/>
                  </a:srgbClr>
                </a:solidFill>
                <a:latin typeface="Trebuchet MS"/>
                <a:cs typeface="Times New Roman"/>
              </a:rPr>
              <a:t> </a:t>
            </a:r>
            <a:r>
              <a:rPr lang="uk-UA" i="1" dirty="0" smtClean="0">
                <a:solidFill>
                  <a:srgbClr val="A44D1C"/>
                </a:solidFill>
                <a:latin typeface="Trebuchet MS"/>
                <a:cs typeface="Times New Roman"/>
              </a:rPr>
              <a:t>Навчально-виховна робота </a:t>
            </a:r>
            <a:endParaRPr lang="ru-RU" i="1" dirty="0">
              <a:solidFill>
                <a:srgbClr val="A44D1C"/>
              </a:solidFill>
              <a:latin typeface="Trebuchet MS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573" y="2238036"/>
            <a:ext cx="3751968" cy="281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4348" y="1142984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i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</a:t>
            </a:r>
            <a:r>
              <a:rPr lang="ru-RU" sz="2400" i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ru-RU" sz="24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860032" y="404664"/>
            <a:ext cx="3384376" cy="119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uk-UA" altLang="ru-RU" sz="28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Демонстраційні уроки</a:t>
            </a:r>
            <a:endParaRPr lang="ru-RU" altLang="ru-RU" sz="2800" dirty="0" smtClean="0">
              <a:solidFill>
                <a:srgbClr val="A44D1C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4" y="548680"/>
            <a:ext cx="3654423" cy="274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4" y="3501007"/>
            <a:ext cx="3654423" cy="274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19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827584" y="260649"/>
            <a:ext cx="3312368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0">
              <a:defRPr/>
            </a:pPr>
            <a:r>
              <a:rPr lang="uk-UA" sz="24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Переймання досвіду</a:t>
            </a:r>
            <a:endParaRPr kumimoji="0" lang="ru-RU" altLang="ru-RU" sz="4400" b="0" i="0" u="none" strike="noStrike" kern="1200" cap="none" spc="0" normalizeH="0" baseline="0" noProof="0" dirty="0" smtClean="0">
              <a:ln>
                <a:noFill/>
              </a:ln>
              <a:solidFill>
                <a:srgbClr val="A44D1C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24823"/>
            <a:ext cx="2553072" cy="340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088" y="3140968"/>
            <a:ext cx="1872208" cy="332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148" y="548680"/>
            <a:ext cx="2135814" cy="284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773903"/>
            <a:ext cx="2736304" cy="355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504056" y="404665"/>
            <a:ext cx="3059832" cy="7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uk-UA" sz="24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Уроки СПО</a:t>
            </a:r>
            <a:endParaRPr lang="ru-RU" altLang="ru-RU" dirty="0" smtClean="0">
              <a:solidFill>
                <a:srgbClr val="A44D1C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2664296" cy="355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590" y="3933056"/>
            <a:ext cx="1859867" cy="247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068960"/>
            <a:ext cx="2520280" cy="336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72683"/>
            <a:ext cx="2304256" cy="307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083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504056" y="404665"/>
            <a:ext cx="3779912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sz="2400" dirty="0" smtClean="0"/>
              <a:t> </a:t>
            </a:r>
            <a:r>
              <a:rPr lang="ru-RU" sz="2400" b="1" i="1" dirty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День </a:t>
            </a:r>
            <a:r>
              <a:rPr lang="ru-RU" sz="2400" b="1" i="1" dirty="0" err="1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захисників</a:t>
            </a:r>
            <a:r>
              <a:rPr lang="ru-RU" sz="2400" b="1" i="1" dirty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 і </a:t>
            </a:r>
            <a:r>
              <a:rPr lang="ru-RU" sz="2400" b="1" i="1" dirty="0" err="1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захисниць</a:t>
            </a:r>
            <a:r>
              <a:rPr lang="ru-RU" sz="2400" b="1" i="1" dirty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 </a:t>
            </a:r>
            <a:r>
              <a:rPr lang="ru-RU" sz="2400" b="1" i="1" dirty="0" err="1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України</a:t>
            </a:r>
            <a:endParaRPr lang="ru-RU" altLang="ru-RU" dirty="0" smtClean="0">
              <a:solidFill>
                <a:srgbClr val="A44D1C"/>
              </a:solidFill>
            </a:endParaRPr>
          </a:p>
        </p:txBody>
      </p:sp>
      <p:pic>
        <p:nvPicPr>
          <p:cNvPr id="5122" name="Picture 2" descr="D:\МОЇ ДОКУМЕНТИ\ФОТОГРАФІЇ ШКОЛИ\Фото 2023-2024\День захисників та захисниць України 01.10\изображение_viber_2023-10-04_14-49-49-9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17346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МОЇ ДОКУМЕНТИ\ФОТОГРАФІЇ ШКОЛИ\Фото 2023-2024\День захисників та захисниць України 01.10\изображение_viber_2023-10-05_12-12-24-8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48" y="1412777"/>
            <a:ext cx="3328780" cy="389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МОЇ ДОКУМЕНТИ\ФОТОГРАФІЇ ШКОЛИ\Фото 2023-2024\День захисників та захисниць України 01.10\изображение_viber_2023-10-04_12-08-07-3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33056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729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МОЇ ДОКУМЕНТИ\ФОТОГРАФІЇ ШКОЛИ\Фото 2023-2024\Герої рідного краю 05.10\изображение_viber_2023-10-05_12-36-34-2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836712"/>
            <a:ext cx="399644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620688"/>
            <a:ext cx="3672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a typeface="Calibri"/>
              </a:rPr>
              <a:t>          </a:t>
            </a:r>
            <a:r>
              <a:rPr lang="ru-RU" sz="2400" b="1" i="1" dirty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Урок </a:t>
            </a:r>
            <a:r>
              <a:rPr lang="ru-RU" sz="2400" b="1" i="1" dirty="0" err="1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мужності</a:t>
            </a:r>
            <a:r>
              <a:rPr lang="ru-RU" sz="2400" b="1" i="1" dirty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 </a:t>
            </a:r>
          </a:p>
          <a:p>
            <a:r>
              <a:rPr lang="ru-RU" sz="24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  " </a:t>
            </a:r>
            <a:r>
              <a:rPr lang="ru-RU" sz="2400" b="1" i="1" dirty="0" err="1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Герої</a:t>
            </a:r>
            <a:r>
              <a:rPr lang="ru-RU" sz="24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 </a:t>
            </a:r>
            <a:r>
              <a:rPr lang="ru-RU" sz="2400" b="1" i="1" dirty="0" err="1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рідного</a:t>
            </a:r>
            <a:r>
              <a:rPr lang="ru-RU" sz="24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 краю"</a:t>
            </a:r>
            <a:endParaRPr lang="ru-RU" sz="2400" b="1" i="1" dirty="0">
              <a:solidFill>
                <a:srgbClr val="A44D1C"/>
              </a:solidFill>
              <a:effectLst>
                <a:reflection blurRad="6350" stA="55000" endA="300" endPos="45500" dir="5400000" sy="-100000" algn="bl" rotWithShape="0"/>
              </a:effectLst>
              <a:latin typeface="Trebuchet MS"/>
              <a:cs typeface="Times New Roman"/>
            </a:endParaRPr>
          </a:p>
        </p:txBody>
      </p:sp>
      <p:pic>
        <p:nvPicPr>
          <p:cNvPr id="12" name="Picture 8" descr="D:\МОЇ ДОКУМЕНТИ\ФОТОГРАФІЇ ШКОЛИ\Фото 2023-2024\Герої рідного краю 05.10\изображение_viber_2023-10-05_12-36-40-5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28801"/>
            <a:ext cx="3384376" cy="451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464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669" y="620688"/>
            <a:ext cx="3996444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3384376" cy="1296144"/>
          </a:xfrm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sz="2400" b="1" i="1" dirty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У</a:t>
            </a:r>
            <a:r>
              <a:rPr lang="uk-UA" sz="24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рок вшанування </a:t>
            </a:r>
            <a:r>
              <a:rPr lang="uk-UA" sz="2400" b="1" i="1" dirty="0" err="1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пам</a:t>
            </a:r>
            <a:r>
              <a:rPr lang="en-US" sz="24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’</a:t>
            </a:r>
            <a:r>
              <a:rPr lang="uk-UA" sz="24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яті жертв геноциду українського народу </a:t>
            </a:r>
            <a:endParaRPr lang="ru-RU" altLang="ru-RU" sz="2400" b="1" i="1" dirty="0">
              <a:solidFill>
                <a:srgbClr val="A44D1C"/>
              </a:solidFill>
              <a:effectLst>
                <a:reflection blurRad="6350" stA="55000" endA="300" endPos="45500" dir="5400000" sy="-100000" algn="bl" rotWithShape="0"/>
              </a:effectLst>
              <a:latin typeface="Trebuchet MS"/>
              <a:ea typeface="+mn-ea"/>
              <a:cs typeface="Times New Roman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552" y="2060848"/>
            <a:ext cx="3204356" cy="427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127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864096" y="504057"/>
            <a:ext cx="3491880" cy="177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eaLnBrk="1" hangingPunct="1">
              <a:defRPr/>
            </a:pPr>
            <a:r>
              <a:rPr lang="ru-RU" sz="2400" b="1" i="1" dirty="0" err="1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В</a:t>
            </a:r>
            <a:r>
              <a:rPr lang="ru-RU" sz="2400" b="1" i="1" dirty="0" err="1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иховний</a:t>
            </a:r>
            <a:r>
              <a:rPr lang="ru-RU" sz="24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 </a:t>
            </a:r>
            <a:r>
              <a:rPr lang="ru-RU" sz="2400" b="1" i="1" dirty="0" err="1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захід</a:t>
            </a:r>
            <a:r>
              <a:rPr lang="ru-RU" sz="2400" b="1" i="1" dirty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 «</a:t>
            </a:r>
            <a:r>
              <a:rPr lang="ru-RU" sz="2400" b="1" i="1" dirty="0" err="1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Веселі</a:t>
            </a:r>
            <a:r>
              <a:rPr lang="ru-RU" sz="2400" b="1" i="1" dirty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 </a:t>
            </a:r>
            <a:r>
              <a:rPr lang="ru-RU" sz="2400" b="1" i="1" dirty="0" err="1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козачата</a:t>
            </a:r>
            <a:r>
              <a:rPr lang="ru-RU" sz="2400" b="1" i="1" dirty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»</a:t>
            </a:r>
            <a:endParaRPr lang="ru-RU" altLang="ru-RU" sz="2400" b="1" i="1" dirty="0">
              <a:solidFill>
                <a:srgbClr val="A44D1C"/>
              </a:solidFill>
              <a:effectLst>
                <a:reflection blurRad="6350" stA="55000" endA="300" endPos="45500" dir="5400000" sy="-100000" algn="bl" rotWithShape="0"/>
              </a:effectLst>
              <a:latin typeface="Trebuchet MS"/>
              <a:ea typeface="+mn-ea"/>
              <a:cs typeface="Times New Roman"/>
            </a:endParaRPr>
          </a:p>
        </p:txBody>
      </p:sp>
      <p:pic>
        <p:nvPicPr>
          <p:cNvPr id="12290" name="Picture 2" descr="D:\МОЇ ДОКУМЕНТИ\ФОТОГРАФІЇ ШКОЛИ\Фото 2023-2024\Виховний захід «Веселі козачата» 5-А,Б 18.10\изображение_viber_2023-10-18_16-53-22-4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90364"/>
            <a:ext cx="4764021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МОЇ ДОКУМЕНТИ\ФОТОГРАФІЇ ШКОЛИ\Фото 2023-2024\Виховний захід «Веселі козачата» 5-А,Б 18.10\изображение_viber_2023-10-20_08-48-27-1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53" y="1988840"/>
            <a:ext cx="2582019" cy="344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МОЇ ДОКУМЕНТИ\ФОТОГРАФІЇ ШКОЛИ\Фото 2023-2024\Виховний захід «Веселі козачата» 5-А,Б 18.10\изображение_viber_2023-10-20_08-52-08-8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115" y="4027558"/>
            <a:ext cx="5197370" cy="234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369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864096" y="504057"/>
            <a:ext cx="2987824" cy="11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ru-RU" sz="24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День </a:t>
            </a:r>
            <a:r>
              <a:rPr lang="ru-RU" sz="2400" b="1" i="1" dirty="0" err="1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української</a:t>
            </a:r>
            <a:r>
              <a:rPr lang="ru-RU" sz="24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 </a:t>
            </a:r>
            <a:r>
              <a:rPr lang="ru-RU" sz="2400" b="1" i="1" dirty="0" err="1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хустки</a:t>
            </a:r>
            <a:endParaRPr lang="ru-RU" altLang="ru-RU" sz="2400" b="1" i="1" dirty="0">
              <a:solidFill>
                <a:srgbClr val="A44D1C"/>
              </a:solidFill>
              <a:effectLst>
                <a:reflection blurRad="6350" stA="55000" endA="300" endPos="45500" dir="5400000" sy="-100000" algn="bl" rotWithShape="0"/>
              </a:effectLst>
              <a:latin typeface="Trebuchet MS"/>
              <a:ea typeface="+mn-ea"/>
              <a:cs typeface="Times New Roman"/>
            </a:endParaRPr>
          </a:p>
        </p:txBody>
      </p:sp>
      <p:pic>
        <p:nvPicPr>
          <p:cNvPr id="3074" name="Picture 2" descr="D:\МОЇ ДОКУМЕНТИ\ФОТОГРАФІЇ ШКОЛИ\Фото 2023-2024\День української хустки 07.12\изображение_viber_2023-12-07_14-36-25-2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32956"/>
            <a:ext cx="4464496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МОЇ ДОКУМЕНТИ\ФОТОГРАФІЇ ШКОЛИ\Фото 2023-2024\День української хустки 07.12\изображение_viber_2023-12-07_14-33-59-5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444892"/>
            <a:ext cx="2664296" cy="355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МОЇ ДОКУМЕНТИ\ФОТОГРАФІЇ ШКОЛИ\Фото 2023-2024\День української хустки 07.12\изображение_viber_2023-12-07_14-34-00-7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285" y="476672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387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1472" y="571480"/>
            <a:ext cx="807249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600" b="1" i="1" kern="0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Порядок </a:t>
            </a:r>
            <a:r>
              <a:rPr lang="uk-UA" sz="4600" b="1" i="1" kern="0" dirty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денний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                                       </a:t>
            </a:r>
            <a:endParaRPr lang="ru-RU" sz="2400" dirty="0"/>
          </a:p>
        </p:txBody>
      </p:sp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827584" y="1412776"/>
            <a:ext cx="7959258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</a:rPr>
              <a:t> </a:t>
            </a:r>
            <a:r>
              <a:rPr lang="uk-UA" sz="2000" dirty="0">
                <a:ea typeface="Times New Roman"/>
              </a:rPr>
              <a:t>1.Про якість знань і навчання школярів, управління педагогічним персоналом у І семестрі 2023/2024 н. р., завдання на ІІ семестр щодо поліпшення контролю і керівництва школою, забезпечення рівнів  навчальних досягнень учнів.</a:t>
            </a:r>
            <a:endParaRPr lang="ru-RU" sz="20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2000" i="1" dirty="0">
                <a:ea typeface="Times New Roman"/>
              </a:rPr>
              <a:t>                                                                                </a:t>
            </a:r>
            <a:r>
              <a:rPr lang="uk-UA" sz="2000" i="1" dirty="0" smtClean="0">
                <a:ea typeface="Times New Roman"/>
              </a:rPr>
              <a:t>       </a:t>
            </a:r>
            <a:r>
              <a:rPr lang="uk-UA" sz="2000" i="1" dirty="0">
                <a:ea typeface="Times New Roman"/>
              </a:rPr>
              <a:t>Добржанська О.М.</a:t>
            </a:r>
            <a:endParaRPr lang="ru-RU" sz="20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2000" dirty="0">
                <a:ea typeface="Times New Roman"/>
              </a:rPr>
              <a:t>2.Про </a:t>
            </a:r>
            <a:r>
              <a:rPr lang="uk-UA" sz="2000" dirty="0" smtClean="0">
                <a:ea typeface="Times New Roman"/>
              </a:rPr>
              <a:t>підсумки підвищення кваліфікації педагогічних працівників у 2023 році.</a:t>
            </a:r>
            <a:endParaRPr lang="ru-RU" sz="20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2000" i="1" dirty="0">
                <a:ea typeface="Times New Roman"/>
              </a:rPr>
              <a:t>                                                                                    </a:t>
            </a:r>
            <a:r>
              <a:rPr lang="uk-UA" sz="2000" i="1" dirty="0" smtClean="0">
                <a:ea typeface="Times New Roman"/>
              </a:rPr>
              <a:t>     Мельник М.І.</a:t>
            </a:r>
            <a:endParaRPr lang="ru-RU" sz="20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2000" dirty="0">
                <a:ea typeface="Times New Roman"/>
              </a:rPr>
              <a:t>3.Виконання рішення попередніх педрад</a:t>
            </a:r>
            <a:endParaRPr lang="ru-RU" sz="20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2000" i="1" dirty="0">
                <a:ea typeface="Times New Roman"/>
              </a:rPr>
              <a:t>                                                                                 </a:t>
            </a:r>
            <a:r>
              <a:rPr lang="uk-UA" sz="2000" i="1" dirty="0" smtClean="0">
                <a:ea typeface="Times New Roman"/>
              </a:rPr>
              <a:t>  </a:t>
            </a:r>
            <a:r>
              <a:rPr lang="uk-UA" sz="2000" i="1" dirty="0">
                <a:ea typeface="Times New Roman"/>
              </a:rPr>
              <a:t>Добржанська О.М</a:t>
            </a:r>
            <a:r>
              <a:rPr lang="uk-UA" sz="2000" i="1" dirty="0" smtClean="0">
                <a:ea typeface="Times New Roman"/>
              </a:rPr>
              <a:t>.</a:t>
            </a:r>
            <a:endParaRPr lang="ru-RU" sz="2000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576064" y="476673"/>
            <a:ext cx="5508104" cy="9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cs typeface="Times New Roman"/>
              </a:rPr>
              <a:t>Майстер класи</a:t>
            </a:r>
            <a:endParaRPr kumimoji="0" lang="ru-RU" alt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A44D1C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pic>
        <p:nvPicPr>
          <p:cNvPr id="8194" name="Picture 2" descr="D:\МОЇ ДОКУМЕНТИ\ФОТОГРАФІЇ ШКОЛИ\Фото 2023-2024\Майстер-клас Оберіг з природних матеріалів 14.11.23\изображение_viber_2023-11-14_14-30-02-6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26214"/>
            <a:ext cx="4968552" cy="37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692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4348" y="1142984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i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</a:t>
            </a:r>
            <a:r>
              <a:rPr lang="ru-RU" sz="2400" i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ru-RU" sz="24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860032" y="404664"/>
            <a:ext cx="3384376" cy="119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uk-UA" altLang="ru-RU" sz="28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Патріотичний браслет з шнурівки</a:t>
            </a:r>
            <a:endParaRPr lang="ru-RU" altLang="ru-RU" sz="2800" dirty="0" smtClean="0">
              <a:solidFill>
                <a:srgbClr val="A44D1C"/>
              </a:solidFill>
            </a:endParaRPr>
          </a:p>
        </p:txBody>
      </p:sp>
      <p:pic>
        <p:nvPicPr>
          <p:cNvPr id="2050" name="Picture 2" descr="D:\МОЇ ДОКУМЕНТИ\ФОТОГРАФІЇ ШКОЛИ\Фото 2023-2024\Патріотичний браслет 19.10\изображение_viber_2023-10-20_13-26-31-8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26515"/>
            <a:ext cx="4399234" cy="198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МОЇ ДОКУМЕНТИ\ФОТОГРАФІЇ ШКОЛИ\Фото 2023-2024\Патріотичний браслет 19.10\изображение_viber_2023-10-20_13-25-19-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2780928"/>
            <a:ext cx="4440462" cy="333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МОЇ ДОКУМЕНТИ\ФОТОГРАФІЇ ШКОЛИ\Фото 2023-2024\Патріотичний браслет 19.10\изображение_viber_2023-10-20_13-30-51-0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420" y="1669256"/>
            <a:ext cx="3372036" cy="449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885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32040" y="5415607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Оберіг своїми руками</a:t>
            </a:r>
            <a:endParaRPr lang="ru-RU" altLang="ru-RU" sz="2400" dirty="0">
              <a:solidFill>
                <a:srgbClr val="A44D1C"/>
              </a:solidFill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3807734" cy="28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12709"/>
            <a:ext cx="3312368" cy="441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31441"/>
            <a:ext cx="3960440" cy="297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919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520436"/>
            <a:ext cx="3888432" cy="1368151"/>
          </a:xfrm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uk-UA" sz="2400" b="1" i="1" dirty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Квітуча Україна </a:t>
            </a:r>
            <a:r>
              <a:rPr lang="uk-UA" sz="24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/>
            </a:r>
            <a:br>
              <a:rPr lang="uk-UA" sz="24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</a:br>
            <a:r>
              <a:rPr lang="uk-UA" sz="24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(гіпсова ліпнина)</a:t>
            </a:r>
            <a:endParaRPr lang="ru-RU" altLang="ru-RU" sz="2400" b="1" i="1" dirty="0">
              <a:solidFill>
                <a:srgbClr val="A44D1C"/>
              </a:solidFill>
              <a:effectLst>
                <a:reflection blurRad="6350" stA="55000" endA="300" endPos="45500" dir="5400000" sy="-100000" algn="bl" rotWithShape="0"/>
              </a:effectLst>
              <a:latin typeface="Trebuchet MS"/>
              <a:ea typeface="+mn-ea"/>
              <a:cs typeface="Times New Roman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20436"/>
            <a:ext cx="4248472" cy="566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8587"/>
            <a:ext cx="3222358" cy="429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690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4968552" cy="1008112"/>
          </a:xfrm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Панно </a:t>
            </a:r>
            <a:r>
              <a:rPr lang="ru-RU" sz="2400" b="1" i="1" dirty="0" err="1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декоративне</a:t>
            </a:r>
            <a:r>
              <a:rPr lang="ru-RU" sz="2400" b="1" i="1" dirty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 з </a:t>
            </a:r>
            <a:r>
              <a:rPr lang="ru-RU" sz="2400" b="1" i="1" dirty="0" err="1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природніх</a:t>
            </a:r>
            <a:r>
              <a:rPr lang="ru-RU" sz="2400" b="1" i="1" dirty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 </a:t>
            </a:r>
            <a:r>
              <a:rPr lang="ru-RU" sz="2400" b="1" i="1" dirty="0" err="1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матеріалів</a:t>
            </a:r>
            <a:endParaRPr lang="ru-RU" altLang="ru-RU" sz="2400" b="1" i="1" dirty="0">
              <a:solidFill>
                <a:srgbClr val="A44D1C"/>
              </a:solidFill>
              <a:effectLst>
                <a:reflection blurRad="6350" stA="55000" endA="300" endPos="45500" dir="5400000" sy="-100000" algn="bl" rotWithShape="0"/>
              </a:effectLst>
              <a:latin typeface="Trebuchet MS"/>
              <a:ea typeface="+mn-ea"/>
              <a:cs typeface="Times New Roman"/>
            </a:endParaRPr>
          </a:p>
        </p:txBody>
      </p:sp>
      <p:pic>
        <p:nvPicPr>
          <p:cNvPr id="6146" name="Picture 2" descr="D:\МОЇ ДОКУМЕНТИ\ФОТОГРАФІЇ ШКОЛИ\Фото 2023-2024\Панно декоративне з природніх матеріалів 17.11.23\изображение_viber_2023-11-17_14-13-35-3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92696"/>
            <a:ext cx="399644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МОЇ ДОКУМЕНТИ\ФОТОГРАФІЇ ШКОЛИ\Фото 2023-2024\Панно декоративне з природніх матеріалів 17.11.23\изображение_viber_2023-11-17_14-07-24-6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14" y="1700808"/>
            <a:ext cx="3803915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МОЇ ДОКУМЕНТИ\ФОТОГРАФІЇ ШКОЛИ\Фото 2023-2024\Панно декоративне з природніх матеріалів 17.11.23\изображение_viber_2023-11-17_14-14-00-5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789040"/>
            <a:ext cx="2085696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834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300192" y="620688"/>
            <a:ext cx="2366948" cy="2448272"/>
          </a:xfrm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uk-UA" sz="24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Оберіг </a:t>
            </a:r>
            <a:r>
              <a:rPr lang="uk-UA" sz="2400" b="1" i="1" dirty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з природних матеріалів</a:t>
            </a:r>
            <a:endParaRPr lang="ru-RU" altLang="ru-RU" sz="2400" b="1" i="1" dirty="0">
              <a:solidFill>
                <a:srgbClr val="A44D1C"/>
              </a:solidFill>
              <a:effectLst>
                <a:reflection blurRad="6350" stA="55000" endA="300" endPos="45500" dir="5400000" sy="-100000" algn="bl" rotWithShape="0"/>
              </a:effectLst>
              <a:latin typeface="Trebuchet MS"/>
              <a:ea typeface="+mn-ea"/>
              <a:cs typeface="Times New Roman"/>
            </a:endParaRPr>
          </a:p>
        </p:txBody>
      </p:sp>
      <p:pic>
        <p:nvPicPr>
          <p:cNvPr id="7170" name="Picture 2" descr="D:\МОЇ ДОКУМЕНТИ\ФОТОГРАФІЇ ШКОЛИ\Фото 2023-2024\Майстер-клас Оберіг з природних матеріалів 14.11.23\изображение_viber_2023-11-14_14-29-38-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36724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МОЇ ДОКУМЕНТИ\ФОТОГРАФІЇ ШКОЛИ\Фото 2023-2024\Майстер-клас Оберіг з природних матеріалів 14.11.23\изображение_viber_2023-11-14_14-32-18-8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724" y="3573016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МОЇ ДОКУМЕНТИ\ФОТОГРАФІЇ ШКОЛИ\Фото 2023-2024\Майстер-клас Оберіг з природних матеріалів 14.11.23\изображение_viber_2023-11-14_14-28-54-8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80663"/>
            <a:ext cx="2664296" cy="355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865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467544" y="1196752"/>
            <a:ext cx="3024336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uk-UA" sz="2400" b="1" i="1" dirty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Барви осені</a:t>
            </a:r>
            <a:endParaRPr lang="ru-RU" altLang="ru-RU" sz="2400" b="1" i="1" dirty="0">
              <a:solidFill>
                <a:srgbClr val="A44D1C"/>
              </a:solidFill>
              <a:effectLst>
                <a:reflection blurRad="6350" stA="55000" endA="300" endPos="45500" dir="5400000" sy="-100000" algn="bl" rotWithShape="0"/>
              </a:effectLst>
              <a:latin typeface="Trebuchet MS"/>
              <a:ea typeface="+mn-ea"/>
              <a:cs typeface="Times New Roman"/>
            </a:endParaRPr>
          </a:p>
        </p:txBody>
      </p:sp>
      <p:pic>
        <p:nvPicPr>
          <p:cNvPr id="13315" name="Picture 3" descr="D:\МОЇ ДОКУМЕНТИ\ФОТОГРАФІЇ ШКОЛИ\Фото 2023-2024\Барви осені 13.10\изображение_viber_2023-10-17_08-34-28-8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76163"/>
            <a:ext cx="3855458" cy="256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D:\МОЇ ДОКУМЕНТИ\ФОТОГРАФІЇ ШКОЛИ\Фото 2023-2024\Барви осені 13.10\изображение_viber_2023-10-17_08-34-30-9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826" y="3429000"/>
            <a:ext cx="4503936" cy="300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МОЇ ДОКУМЕНТИ\ФОТОГРАФІЇ ШКОЛИ\Фото 2023-2024\Барви осені 13.10\изображение_viber_2023-10-17_08-34-28-5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23385"/>
            <a:ext cx="4143896" cy="276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437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820438" y="2432549"/>
            <a:ext cx="77867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83475" y="499412"/>
            <a:ext cx="7982273" cy="565976"/>
          </a:xfrm>
          <a:prstGeom prst="rect">
            <a:avLst/>
          </a:prstGeom>
          <a:effectLst/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endParaRPr lang="ru-RU" i="1" dirty="0">
              <a:solidFill>
                <a:srgbClr val="A44D1C"/>
              </a:solidFill>
              <a:latin typeface="Trebuchet M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23529" y="2204864"/>
            <a:ext cx="7942220" cy="720080"/>
          </a:xfrm>
          <a:prstGeom prst="rect">
            <a:avLst/>
          </a:prstGeom>
          <a:effectLst/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uk-UA" i="1" dirty="0" smtClean="0">
                <a:solidFill>
                  <a:srgbClr val="B4DCFA">
                    <a:lumMod val="50000"/>
                  </a:srgbClr>
                </a:solidFill>
                <a:latin typeface="Trebuchet MS"/>
                <a:cs typeface="Times New Roman"/>
              </a:rPr>
              <a:t> </a:t>
            </a:r>
            <a:r>
              <a:rPr lang="uk-UA" i="1" dirty="0" smtClean="0">
                <a:solidFill>
                  <a:srgbClr val="A44D1C"/>
                </a:solidFill>
                <a:latin typeface="Trebuchet MS"/>
                <a:cs typeface="Times New Roman"/>
              </a:rPr>
              <a:t>Загальношкільні </a:t>
            </a:r>
          </a:p>
          <a:p>
            <a:pPr marL="182880" indent="0" algn="ctr">
              <a:buClr>
                <a:srgbClr val="F14124">
                  <a:lumMod val="75000"/>
                </a:srgbClr>
              </a:buClr>
              <a:buFont typeface="Georgia" pitchFamily="18" charset="0"/>
              <a:buNone/>
              <a:defRPr/>
            </a:pPr>
            <a:r>
              <a:rPr lang="uk-UA" i="1" dirty="0" smtClean="0">
                <a:solidFill>
                  <a:srgbClr val="A44D1C"/>
                </a:solidFill>
                <a:latin typeface="Trebuchet MS"/>
                <a:cs typeface="Times New Roman"/>
              </a:rPr>
              <a:t>виховні заходи </a:t>
            </a:r>
            <a:endParaRPr lang="ru-RU" i="1" dirty="0">
              <a:solidFill>
                <a:srgbClr val="A44D1C"/>
              </a:solidFill>
              <a:latin typeface="Trebuchet MS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3751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504056" y="360041"/>
            <a:ext cx="4355976" cy="119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uk-UA" altLang="ru-RU" sz="2400" b="1" i="1" dirty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Усміхніться</a:t>
            </a:r>
            <a:r>
              <a:rPr lang="uk-UA" altLang="ru-RU" sz="46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 </a:t>
            </a:r>
            <a:r>
              <a:rPr lang="uk-UA" altLang="ru-RU" sz="2400" b="1" i="1" dirty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вчителю, </a:t>
            </a:r>
            <a:r>
              <a:rPr lang="uk-UA" altLang="ru-RU" sz="24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Вас </a:t>
            </a:r>
            <a:r>
              <a:rPr lang="uk-UA" altLang="ru-RU" sz="2400" b="1" i="1" dirty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вітають </a:t>
            </a:r>
            <a:r>
              <a:rPr lang="uk-UA" altLang="ru-RU" sz="2400" b="1" i="1" dirty="0" err="1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джентельмени</a:t>
            </a:r>
            <a:endParaRPr lang="ru-RU" altLang="ru-RU" sz="2400" b="1" i="1" dirty="0">
              <a:solidFill>
                <a:srgbClr val="A44D1C"/>
              </a:solidFill>
              <a:effectLst>
                <a:reflection blurRad="6350" stA="55000" endA="300" endPos="45500" dir="5400000" sy="-100000" algn="bl" rotWithShape="0"/>
              </a:effectLst>
              <a:latin typeface="Trebuchet MS"/>
              <a:ea typeface="+mn-ea"/>
              <a:cs typeface="Times New Roman"/>
            </a:endParaRPr>
          </a:p>
        </p:txBody>
      </p:sp>
      <p:pic>
        <p:nvPicPr>
          <p:cNvPr id="11266" name="Picture 2" descr="D:\МОЇ ДОКУМЕНТИ\ФОТОГРАФІЇ ШКОЛИ\Фото 2023-2024\День вчителя 30.09.23\изображение_viber_2023-10-02_09-16-15-9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62" y="1571788"/>
            <a:ext cx="3438382" cy="458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МОЇ ДОКУМЕНТИ\ФОТОГРАФІЇ ШКОЛИ\Фото 2023-2024\День вчителя 30.09.23\изображение_viber_2023-10-02_09-16-16-8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28969"/>
            <a:ext cx="3147814" cy="419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МОЇ ДОКУМЕНТИ\ФОТОГРАФІЇ ШКОЛИ\Фото 2023-2024\День вчителя 30.09.23\изображение_viber_2023-10-02_13-19-33-8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24465"/>
            <a:ext cx="2193708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7001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МОЇ ДОКУМЕНТИ\ФОТОГРАФІЇ ШКОЛИ\Фото 2023-2024\Осінній ярмарок 06.10.23\IMG_43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4248472" cy="283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МОЇ ДОКУМЕНТИ\ФОТОГРАФІЇ ШКОЛИ\Фото 2023-2024\Осінній ярмарок 06.10.23\IMG_44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081" y="3501008"/>
            <a:ext cx="399644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:\МОЇ ДОКУМЕНТИ\ФОТОГРАФІЇ ШКОЛИ\Фото 2023-2024\Осінній ярмарок 06.10.23\IMG_43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067" y="980727"/>
            <a:ext cx="3492389" cy="232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819079" y="3789041"/>
            <a:ext cx="2312761" cy="93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0">
              <a:defRPr/>
            </a:pPr>
            <a:r>
              <a:rPr lang="uk-UA" sz="24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 </a:t>
            </a:r>
            <a:r>
              <a:rPr lang="ru-RU" sz="2400" b="1" i="1" dirty="0" err="1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Благодійний</a:t>
            </a:r>
            <a:r>
              <a:rPr lang="ru-RU" sz="24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 </a:t>
            </a:r>
            <a:r>
              <a:rPr lang="ru-RU" sz="2400" b="1" i="1" dirty="0" err="1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осінній</a:t>
            </a:r>
            <a:r>
              <a:rPr lang="ru-RU" sz="2400" b="1" i="1" dirty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 ярмарок </a:t>
            </a:r>
            <a:r>
              <a:rPr lang="uk-UA" sz="24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 </a:t>
            </a:r>
            <a:endParaRPr kumimoji="0" lang="ru-RU" altLang="ru-RU" sz="4400" b="0" i="0" u="none" strike="noStrike" kern="1200" cap="none" spc="0" normalizeH="0" baseline="0" noProof="0" dirty="0" smtClean="0">
              <a:ln>
                <a:noFill/>
              </a:ln>
              <a:solidFill>
                <a:srgbClr val="A44D1C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86050" y="428604"/>
            <a:ext cx="466627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endParaRPr lang="uk-UA" sz="4000" b="1" dirty="0">
              <a:solidFill>
                <a:srgbClr val="002060"/>
              </a:solidFill>
              <a:latin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1285860"/>
            <a:ext cx="8072494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ru-RU" sz="23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548681"/>
            <a:ext cx="74888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uk-UA" sz="3300" b="1" i="1" kern="0" dirty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 pitchFamily="18" charset="0"/>
              </a:rPr>
              <a:t>Учасники </a:t>
            </a:r>
            <a:r>
              <a:rPr lang="uk-UA" sz="3300" b="1" i="1" kern="0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 pitchFamily="18" charset="0"/>
              </a:rPr>
              <a:t>навчально-виховного </a:t>
            </a:r>
            <a:r>
              <a:rPr lang="uk-UA" sz="3300" b="1" i="1" kern="0" dirty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 pitchFamily="18" charset="0"/>
              </a:rPr>
              <a:t>процесу </a:t>
            </a:r>
            <a:endParaRPr lang="ru-RU" sz="3300" kern="0" dirty="0">
              <a:solidFill>
                <a:srgbClr val="A44D1C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 bwMode="auto">
          <a:xfrm>
            <a:off x="2339752" y="2204864"/>
            <a:ext cx="634704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defTabSz="914400" rtl="0" eaLnBrk="0" fontAlgn="base" latinLnBrk="0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uk-UA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</a:rPr>
              <a:t>Всього учнів на 31 грудня – 136</a:t>
            </a:r>
            <a:endParaRPr kumimoji="0" lang="ru-RU" alt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342900" marR="0" lvl="0" indent="-342900" defTabSz="914400" rtl="0" eaLnBrk="0" fontAlgn="base" latinLnBrk="0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uk-UA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</a:rPr>
              <a:t>Педагогічний патронаж -16</a:t>
            </a:r>
            <a:endParaRPr kumimoji="0" lang="ru-RU" alt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342900" marR="0" lvl="0" indent="-342900" defTabSz="914400" rtl="0" eaLnBrk="0" fontAlgn="base" latinLnBrk="0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uk-UA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</a:rPr>
              <a:t>Перебувають за кордоном  - 8 учні</a:t>
            </a:r>
            <a:endParaRPr kumimoji="0" lang="ru-RU" alt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342900" marR="0" lvl="0" indent="-342900" defTabSz="914400" rtl="0" eaLnBrk="0" fontAlgn="base" latinLnBrk="0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uk-UA" alt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</a:rPr>
              <a:t>ВПО – 5 учні</a:t>
            </a:r>
            <a:endParaRPr kumimoji="0" lang="ru-RU" alt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:\МОЇ ДОКУМЕНТИ\ФОТОГРАФІЇ ШКОЛИ\Фото 2023-2024\День оздоровлення 22.09\изображение_viber_2023-09-25_13-48-43-0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35" y="627112"/>
            <a:ext cx="2967765" cy="280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D:\МОЇ ДОКУМЕНТИ\ФОТОГРАФІЇ ШКОЛИ\Фото 2023-2024\День оздоровлення 22.09\изображение_viber_2023-09-25_13-48-43-6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98482"/>
            <a:ext cx="3903870" cy="292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МОЇ ДОКУМЕНТИ\ФОТОГРАФІЇ ШКОЛИ\Фото 2023-2024\День оздоровлення 22.09\изображение_viber_2023-09-25_13-48-42-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302" y="3923884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D:\МОЇ ДОКУМЕНТИ\ФОТОГРАФІЇ ШКОЛИ\Фото 2023-2024\День оздоровлення 22.09\изображение_viber_2023-09-25_11-56-10-8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132" y="3284984"/>
            <a:ext cx="183620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331640" y="260648"/>
            <a:ext cx="3384376" cy="119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uk-UA" altLang="ru-RU" sz="28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День здоров</a:t>
            </a:r>
            <a:r>
              <a:rPr lang="en-US" altLang="ru-RU" sz="28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’</a:t>
            </a:r>
            <a:r>
              <a:rPr lang="uk-UA" altLang="ru-RU" sz="28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я </a:t>
            </a:r>
            <a:endParaRPr lang="ru-RU" altLang="ru-RU" sz="2800" dirty="0" smtClean="0">
              <a:solidFill>
                <a:srgbClr val="A44D1C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572000" y="404665"/>
            <a:ext cx="3600400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uk-UA" altLang="ru-RU" sz="28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Свято Миколая</a:t>
            </a:r>
            <a:endParaRPr lang="ru-RU" altLang="ru-RU" sz="2800" dirty="0" smtClean="0">
              <a:solidFill>
                <a:srgbClr val="A44D1C"/>
              </a:solidFill>
            </a:endParaRPr>
          </a:p>
        </p:txBody>
      </p:sp>
      <p:pic>
        <p:nvPicPr>
          <p:cNvPr id="8196" name="Picture 4" descr="D:\МОЇ ДОКУМЕНТИ\ФОТОГРАФІЇ ШКОЛИ\Фото 2023-2024\Свято Миколая з 6-\Забілів снігами гай – іде Святий Миколай (05.12.23)\изображение_viber_2023-12-05_14-51-14-2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0968"/>
            <a:ext cx="2441848" cy="325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МОЇ ДОКУМЕНТИ\ФОТОГРАФІЇ ШКОЛИ\Фото 2023-2024\Свято Миколая з 6-\Вікна стиль 05.12\изображение_viber_2023-12-07_14-48-09-9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464405"/>
            <a:ext cx="3189812" cy="239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:\МОЇ ДОКУМЕНТИ\ФОТОГРАФІЇ ШКОЛИ\Фото 2023-2024\Свято Миколая з 6-\Чернівецька міська молодіжна громадська організація ТУСК Обнова 6.12\408758946_900609331767799_971174951223697035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85" y="4149080"/>
            <a:ext cx="2966024" cy="222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D:\МОЇ ДОКУМЕНТИ\ФОТОГРАФІЇ ШКОЛИ\Фото 2023-2024\Свято Миколая з 6-\жінки Мироносиці 07.12\изображение_viber_2023-12-07_13-56-33-2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3669027"/>
            <a:ext cx="2088232" cy="278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4860032" y="260648"/>
            <a:ext cx="3384376" cy="119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uk-UA" altLang="ru-RU" sz="28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Різдвяні свята</a:t>
            </a:r>
            <a:endParaRPr lang="ru-RU" altLang="ru-RU" sz="2800" dirty="0" smtClean="0">
              <a:solidFill>
                <a:srgbClr val="A44D1C"/>
              </a:solidFill>
            </a:endParaRPr>
          </a:p>
        </p:txBody>
      </p:sp>
      <p:pic>
        <p:nvPicPr>
          <p:cNvPr id="12290" name="Picture 2" descr="D:\МОЇ ДОКУМЕНТИ\ФОТОГРАФІЇ ШКОЛИ\Фото 2023-2024\Різдвяні свята 21.12.23\изображение_viber_2023-12-22_10-58-11-9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4176464" cy="278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МОЇ ДОКУМЕНТИ\ФОТОГРАФІЇ ШКОЛИ\Фото 2023-2024\Різдвяні свята 21.12.23\изображение_viber_2023-12-22_10-58-15-6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13549"/>
            <a:ext cx="3784462" cy="252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МОЇ ДОКУМЕНТИ\ФОТОГРАФІЇ ШКОЛИ\Фото 2023-2024\Різдвяні свята 21.12.23\изображение_viber_2023-12-22_10-58-14-2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44" y="3713549"/>
            <a:ext cx="3482746" cy="232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МОЇ ДОКУМЕНТИ\ФОТОГРАФІЇ ШКОЛИ\Фото 2023-2024\Різдвяні свята 21.12.23\изображение_viber_2023-12-22_10-58-14-1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42962"/>
            <a:ext cx="3168352" cy="211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4044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4348" y="1142984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i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</a:t>
            </a:r>
            <a:r>
              <a:rPr lang="ru-RU" sz="2400" i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ru-RU" sz="24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73816"/>
            <a:ext cx="313137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860032" y="404664"/>
            <a:ext cx="3384376" cy="119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uk-UA" altLang="ru-RU" sz="28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Різдвяні свята</a:t>
            </a:r>
            <a:endParaRPr lang="ru-RU" altLang="ru-RU" sz="2800" dirty="0" smtClean="0">
              <a:solidFill>
                <a:srgbClr val="A44D1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4499992" cy="300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649960"/>
            <a:ext cx="3960865" cy="264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D:\МОЇ ДОКУМЕНТИ\ФОТОГРАФІЇ ШКОЛИ\Фото 2023-2024\Екскурсія на Цецино 07.11.23\изображение_viber_2023-11-07_20-37-45-8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05064"/>
            <a:ext cx="1816871" cy="242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:\МОЇ ДОКУМЕНТИ\ФОТОГРАФІЇ ШКОЛИ\Фото 2023-2024\Екскурсія на Цецино 07.11.23\изображение_viber_2023-11-07_20-37-48-5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996952"/>
            <a:ext cx="2513428" cy="335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176264" y="548680"/>
            <a:ext cx="6068144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uk-UA" sz="2400" b="1" i="1" dirty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Екскурсії </a:t>
            </a:r>
            <a:r>
              <a:rPr lang="uk-UA" sz="24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навчально-відпочинкові</a:t>
            </a:r>
            <a:endParaRPr lang="ru-RU" altLang="ru-RU" sz="2400" b="1" i="1" dirty="0">
              <a:solidFill>
                <a:srgbClr val="A44D1C"/>
              </a:solidFill>
              <a:effectLst>
                <a:reflection blurRad="6350" stA="55000" endA="300" endPos="45500" dir="5400000" sy="-100000" algn="bl" rotWithShape="0"/>
              </a:effectLst>
              <a:latin typeface="Trebuchet MS"/>
              <a:ea typeface="+mn-ea"/>
              <a:cs typeface="Times New Roman"/>
            </a:endParaRPr>
          </a:p>
        </p:txBody>
      </p:sp>
      <p:pic>
        <p:nvPicPr>
          <p:cNvPr id="14338" name="Picture 2" descr="D:\МОЇ ДОКУМЕНТИ\ФОТОГРАФІЇ ШКОЛИ\Фото 2023-2024\Екскурсія з географії 20.10 Ляшенко\изображение_viber_2023-10-20_14-19-00-4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61996"/>
            <a:ext cx="5080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МОЇ ДОКУМЕНТИ\ФОТОГРАФІЇ ШКОЛИ\Фото 2023-2024\Екскурсія з географії 27.09 Ляшенко\изображение_viber_2023-09-28_14-46-06-1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55676"/>
            <a:ext cx="3671844" cy="206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895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3131840" y="548680"/>
            <a:ext cx="511256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uk-UA" sz="24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Екскурсія в музей авіації та  космонавтики</a:t>
            </a:r>
            <a:endParaRPr lang="ru-RU" altLang="ru-RU" sz="2400" b="1" i="1" dirty="0">
              <a:solidFill>
                <a:srgbClr val="A44D1C"/>
              </a:solidFill>
              <a:effectLst>
                <a:reflection blurRad="6350" stA="55000" endA="300" endPos="45500" dir="5400000" sy="-100000" algn="bl" rotWithShape="0"/>
              </a:effectLst>
              <a:latin typeface="Trebuchet MS"/>
              <a:ea typeface="+mn-ea"/>
              <a:cs typeface="Times New Roman"/>
            </a:endParaRPr>
          </a:p>
        </p:txBody>
      </p:sp>
      <p:pic>
        <p:nvPicPr>
          <p:cNvPr id="15362" name="Picture 2" descr="D:\МОЇ ДОКУМЕНТИ\ФОТОГРАФІЇ ШКОЛИ\Фото 2023-2024\Екскурсія в музей авіації та космонавтики 17.10 7 кл\изображение_viber_2023-10-17_16-59-17-2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59832" y="1652522"/>
            <a:ext cx="5220618" cy="235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МОЇ ДОКУМЕНТИ\ФОТОГРАФІЇ ШКОЛИ\Фото 2023-2024\Екскурсія в музей авіації та космонавтики 17.10 7 кл\изображение_viber_2023-10-17_16-59-16-7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949" y="4221088"/>
            <a:ext cx="4643419" cy="209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:\МОЇ ДОКУМЕНТИ\ФОТОГРАФІЇ ШКОЛИ\Фото 2023-2024\Екскурсія в музей авіації та космонавтики 17.10 7 кл\изображение_viber_2023-10-17_16-59-18-5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21834"/>
            <a:ext cx="2251052" cy="499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1017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176264" y="548680"/>
            <a:ext cx="6068144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uk-UA" sz="24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Екскурсія в музей Ольги Кобилянської</a:t>
            </a:r>
            <a:endParaRPr lang="ru-RU" altLang="ru-RU" sz="2400" b="1" i="1" dirty="0">
              <a:solidFill>
                <a:srgbClr val="A44D1C"/>
              </a:solidFill>
              <a:effectLst>
                <a:reflection blurRad="6350" stA="55000" endA="300" endPos="45500" dir="5400000" sy="-100000" algn="bl" rotWithShape="0"/>
              </a:effectLst>
              <a:latin typeface="Trebuchet MS"/>
              <a:ea typeface="+mn-ea"/>
              <a:cs typeface="Times New Roman"/>
            </a:endParaRPr>
          </a:p>
        </p:txBody>
      </p:sp>
      <p:pic>
        <p:nvPicPr>
          <p:cNvPr id="16386" name="Picture 2" descr="D:\МОЇ ДОКУМЕНТИ\ФОТОГРАФІЇ ШКОЛИ\Фото 2023-2024\Екскурсія в музей Ольги Кобилянської 29.11.23\изображение_viber_2023-12-01_09-14-38-2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18" y="1285627"/>
            <a:ext cx="3957506" cy="296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МОЇ ДОКУМЕНТИ\ФОТОГРАФІЇ ШКОЛИ\Фото 2023-2024\Екскурсія в музей Ольги Кобилянської 29.11.23\изображение_viber_2023-12-01_09-16-35-4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3789040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D:\МОЇ ДОКУМЕНТИ\ФОТОГРАФІЇ ШКОЛИ\Фото 2023-2024\Екскурсія в музей Ольги Кобилянської 29.11.23\изображение_viber_2023-12-01_09-18-05-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772" y="1412776"/>
            <a:ext cx="3337884" cy="250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1781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D:\МОЇ ДОКУМЕНТИ\ФОТОГРАФІЇ ШКОЛИ\Фото 2023-2024\Екскурсія в природничий музей 09.11.23\изображение_viber_2023-11-09_17-32-13-4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2683"/>
            <a:ext cx="2736304" cy="36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:\МОЇ ДОКУМЕНТИ\ФОТОГРАФІЇ ШКОЛИ\Фото 2023-2024\Екскурсія в природничий музей 09.11.23\изображение_viber_2023-11-09_17-32-16-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281146"/>
            <a:ext cx="1772909" cy="236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3131840" y="548680"/>
            <a:ext cx="3816424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uk-UA" sz="24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Екскурсія в зоологічний музей ЧНУ</a:t>
            </a:r>
            <a:endParaRPr lang="ru-RU" altLang="ru-RU" sz="2400" b="1" i="1" dirty="0">
              <a:solidFill>
                <a:srgbClr val="A44D1C"/>
              </a:solidFill>
              <a:effectLst>
                <a:reflection blurRad="6350" stA="55000" endA="300" endPos="45500" dir="5400000" sy="-100000" algn="bl" rotWithShape="0"/>
              </a:effectLst>
              <a:latin typeface="Trebuchet MS"/>
              <a:ea typeface="+mn-ea"/>
              <a:cs typeface="Times New Roman"/>
            </a:endParaRPr>
          </a:p>
        </p:txBody>
      </p:sp>
      <p:pic>
        <p:nvPicPr>
          <p:cNvPr id="17410" name="Picture 2" descr="D:\МОЇ ДОКУМЕНТИ\ФОТОГРАФІЇ ШКОЛИ\Фото 2023-2024\Екскурсія в природничий музей 09.11.23\изображение_viber_2023-11-09_17-32-16-3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025" y="3645024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D:\МОЇ ДОКУМЕНТИ\ФОТОГРАФІЇ ШКОЛИ\Фото 2023-2024\Екскурсія в природничий музей 09.11.23\изображение_viber_2023-11-09_17-32-10-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075556"/>
            <a:ext cx="2288028" cy="305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465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6363695" y="1052737"/>
            <a:ext cx="2312761" cy="93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0">
              <a:defRPr/>
            </a:pPr>
            <a:r>
              <a:rPr lang="uk-UA" sz="24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 Співпраця </a:t>
            </a:r>
            <a:endParaRPr kumimoji="0" lang="ru-RU" altLang="ru-RU" sz="4400" b="0" i="0" u="none" strike="noStrike" kern="1200" cap="none" spc="0" normalizeH="0" baseline="0" noProof="0" dirty="0" smtClean="0">
              <a:ln>
                <a:noFill/>
              </a:ln>
              <a:solidFill>
                <a:srgbClr val="A44D1C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pic>
        <p:nvPicPr>
          <p:cNvPr id="5" name="Picture 2" descr="D:\МОЇ ДОКУМЕНТИ\ФОТОГРАФІЇ ШКОЛИ\Фото 2023-2024\Свято Миколая з 6-\Ювінальна провенція 05.12\изображение_viber_2023-12-07_13-54-22-9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21431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721" y="3803972"/>
            <a:ext cx="1987023" cy="264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284984"/>
            <a:ext cx="2131926" cy="284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95940"/>
            <a:ext cx="2608293" cy="3480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414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819079" y="260649"/>
            <a:ext cx="2312761" cy="93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lvl="0">
              <a:defRPr/>
            </a:pPr>
            <a:r>
              <a:rPr lang="uk-UA" sz="24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ea typeface="+mn-ea"/>
                <a:cs typeface="Times New Roman"/>
              </a:rPr>
              <a:t> Співпраця </a:t>
            </a:r>
            <a:endParaRPr kumimoji="0" lang="ru-RU" altLang="ru-RU" sz="4400" b="0" i="0" u="none" strike="noStrike" kern="1200" cap="none" spc="0" normalizeH="0" baseline="0" noProof="0" dirty="0" smtClean="0">
              <a:ln>
                <a:noFill/>
              </a:ln>
              <a:solidFill>
                <a:srgbClr val="A44D1C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02" y="1340768"/>
            <a:ext cx="3320873" cy="442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10843"/>
            <a:ext cx="3872759" cy="290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17032"/>
            <a:ext cx="3872759" cy="266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677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79912" y="3212976"/>
            <a:ext cx="216024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300" b="1" i="1" kern="0" dirty="0" err="1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Вакансії</a:t>
            </a:r>
            <a:endParaRPr lang="ru-RU" dirty="0">
              <a:solidFill>
                <a:srgbClr val="A44D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332656"/>
            <a:ext cx="712879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300" b="1" i="1" kern="0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Рух </a:t>
            </a:r>
            <a:r>
              <a:rPr lang="ru-RU" sz="3300" b="1" i="1" kern="0" dirty="0" err="1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учнів</a:t>
            </a:r>
            <a:endParaRPr lang="ru-RU" dirty="0">
              <a:solidFill>
                <a:srgbClr val="A44D1C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995606"/>
              </p:ext>
            </p:extLst>
          </p:nvPr>
        </p:nvGraphicFramePr>
        <p:xfrm>
          <a:off x="1645533" y="1096144"/>
          <a:ext cx="6238835" cy="182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95591"/>
                <a:gridCol w="1396933"/>
                <a:gridCol w="1662135"/>
                <a:gridCol w="158417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На початок  року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На кінець</a:t>
                      </a:r>
                    </a:p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 І семестру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Вибули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Прибули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72695">
                <a:tc>
                  <a:txBody>
                    <a:bodyPr/>
                    <a:lstStyle/>
                    <a:p>
                      <a:pPr algn="ctr"/>
                      <a:endParaRPr lang="uk-UA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133 учня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136 учнів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Єремеєв</a:t>
                      </a:r>
                      <a:r>
                        <a:rPr kumimoji="0" lang="uk-UA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А.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Губрієнко</a:t>
                      </a:r>
                      <a:r>
                        <a:rPr kumimoji="0" lang="uk-UA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Д.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Марку І.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Любченко М.</a:t>
                      </a:r>
                    </a:p>
                    <a:p>
                      <a:pPr algn="ctr"/>
                      <a:r>
                        <a:rPr lang="uk-UA" dirty="0" err="1" smtClean="0">
                          <a:solidFill>
                            <a:schemeClr val="tx1"/>
                          </a:solidFill>
                        </a:rPr>
                        <a:t>Мєланін</a:t>
                      </a:r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 Т.</a:t>
                      </a:r>
                    </a:p>
                    <a:p>
                      <a:pPr algn="ctr"/>
                      <a:r>
                        <a:rPr lang="uk-UA" dirty="0" err="1" smtClean="0">
                          <a:solidFill>
                            <a:schemeClr val="tx1"/>
                          </a:solidFill>
                        </a:rPr>
                        <a:t>Радукан</a:t>
                      </a:r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 М.</a:t>
                      </a:r>
                    </a:p>
                    <a:p>
                      <a:pPr algn="ctr"/>
                      <a:r>
                        <a:rPr lang="uk-UA" dirty="0" err="1" smtClean="0">
                          <a:solidFill>
                            <a:schemeClr val="tx1"/>
                          </a:solidFill>
                        </a:rPr>
                        <a:t>Савюк</a:t>
                      </a:r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 М.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866717"/>
              </p:ext>
            </p:extLst>
          </p:nvPr>
        </p:nvGraphicFramePr>
        <p:xfrm>
          <a:off x="2076400" y="4005064"/>
          <a:ext cx="6096000" cy="2392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Посада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на 01.09.2023р.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на 01.01.2024р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/>
                          </a:solidFill>
                        </a:rPr>
                        <a:t>Вихователь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/>
                          </a:solidFill>
                        </a:rPr>
                        <a:t>Соціальний педагог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/>
                          </a:solidFill>
                        </a:rPr>
                        <a:t>Кухар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/>
                          </a:solidFill>
                        </a:rPr>
                        <a:t>Підсобний</a:t>
                      </a:r>
                      <a:r>
                        <a:rPr lang="uk-UA" b="1" baseline="0" dirty="0" smtClean="0">
                          <a:solidFill>
                            <a:schemeClr val="tx1"/>
                          </a:solidFill>
                        </a:rPr>
                        <a:t> робітник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20735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592088" y="548680"/>
            <a:ext cx="448396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uk-UA" sz="3600" b="1" i="1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Благодійність</a:t>
            </a:r>
            <a:endParaRPr lang="ru-RU" altLang="ru-RU" sz="3600" dirty="0" smtClean="0">
              <a:solidFill>
                <a:srgbClr val="A44D1C"/>
              </a:solidFill>
            </a:endParaRPr>
          </a:p>
        </p:txBody>
      </p:sp>
      <p:pic>
        <p:nvPicPr>
          <p:cNvPr id="3" name="Picture 4" descr="D:\МОЇ ДОКУМЕНТИ\ФОТОГРАФІЇ ШКОЛИ\Фото 2023-2024\Перший дзвоник 01.09.23\изображение_viber_2023-09-01_15-15-38-8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88" y="1412776"/>
            <a:ext cx="3888432" cy="259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bukoda.gov.ua/storage/app/uploads/public/652/fb6/262/652fb6262189e8640435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528" y="980728"/>
            <a:ext cx="3738928" cy="248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45024"/>
            <a:ext cx="3577939" cy="2683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091" y="4077072"/>
            <a:ext cx="1724853" cy="229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8286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524580"/>
            <a:ext cx="756084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300" b="1" i="1" kern="0" dirty="0" err="1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Фінансування</a:t>
            </a:r>
            <a:r>
              <a:rPr lang="ru-RU" sz="3300" b="1" i="1" kern="0" dirty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 </a:t>
            </a:r>
            <a:r>
              <a:rPr lang="ru-RU" sz="3300" b="1" i="1" kern="0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2023 </a:t>
            </a:r>
            <a:r>
              <a:rPr lang="ru-RU" sz="3300" b="1" i="1" kern="0" dirty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року</a:t>
            </a:r>
            <a:endParaRPr lang="ru-RU" dirty="0">
              <a:solidFill>
                <a:srgbClr val="A44D1C"/>
              </a:solidFill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725700"/>
              </p:ext>
            </p:extLst>
          </p:nvPr>
        </p:nvGraphicFramePr>
        <p:xfrm>
          <a:off x="1043309" y="1340768"/>
          <a:ext cx="7777163" cy="4252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51"/>
                <a:gridCol w="2448366"/>
                <a:gridCol w="2448366"/>
                <a:gridCol w="1872280"/>
              </a:tblGrid>
              <a:tr h="538483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КЕВК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9" marB="4572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Тип фінансування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9" marB="4572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Заплановано 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9" marB="4572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Використано 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9" marB="45729">
                    <a:noFill/>
                  </a:tcPr>
                </a:tc>
              </a:tr>
              <a:tr h="757773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2110</a:t>
                      </a:r>
                    </a:p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2120</a:t>
                      </a:r>
                    </a:p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2210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9" marB="45729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i="1" dirty="0" smtClean="0">
                          <a:solidFill>
                            <a:srgbClr val="800000"/>
                          </a:solidFill>
                        </a:rPr>
                        <a:t>Освітня субвенція</a:t>
                      </a:r>
                      <a:endParaRPr lang="ru-RU" sz="2000" b="1" i="1" dirty="0" smtClean="0">
                        <a:solidFill>
                          <a:srgbClr val="800000"/>
                        </a:solidFill>
                      </a:endParaRPr>
                    </a:p>
                    <a:p>
                      <a:r>
                        <a:rPr lang="uk-UA" sz="2000" b="1" i="1" dirty="0" smtClean="0">
                          <a:solidFill>
                            <a:srgbClr val="800000"/>
                          </a:solidFill>
                        </a:rPr>
                        <a:t>(зі змінами)</a:t>
                      </a:r>
                    </a:p>
                    <a:p>
                      <a:pPr marL="0" indent="0"/>
                      <a:r>
                        <a:rPr lang="uk-UA" sz="2000" b="1" i="1" dirty="0" smtClean="0">
                          <a:solidFill>
                            <a:srgbClr val="800000"/>
                          </a:solidFill>
                        </a:rPr>
                        <a:t>Придбання (НУШ)</a:t>
                      </a:r>
                      <a:endParaRPr lang="ru-RU" sz="2000" b="1" i="1" dirty="0">
                        <a:solidFill>
                          <a:srgbClr val="800000"/>
                        </a:solidFill>
                      </a:endParaRPr>
                    </a:p>
                  </a:txBody>
                  <a:tcPr marL="91444" marR="91444" marT="45729" marB="4572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9 952 200, 00</a:t>
                      </a:r>
                    </a:p>
                    <a:p>
                      <a:endParaRPr lang="uk-UA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38 675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9" marB="4572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9 952 200, 00</a:t>
                      </a:r>
                    </a:p>
                    <a:p>
                      <a:endParaRPr lang="uk-UA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38 675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9" marB="45729">
                    <a:noFill/>
                  </a:tcPr>
                </a:tc>
              </a:tr>
              <a:tr h="575952">
                <a:tc gridSpan="4">
                  <a:txBody>
                    <a:bodyPr/>
                    <a:lstStyle/>
                    <a:p>
                      <a:pPr algn="ctr"/>
                      <a:r>
                        <a:rPr lang="uk-UA" sz="2000" b="1" i="1" u="none" dirty="0" smtClean="0">
                          <a:solidFill>
                            <a:srgbClr val="800000"/>
                          </a:solidFill>
                        </a:rPr>
                        <a:t>Місцевий бюджет</a:t>
                      </a:r>
                      <a:endParaRPr lang="ru-RU" sz="2000" b="1" i="1" u="none" dirty="0">
                        <a:solidFill>
                          <a:srgbClr val="800000"/>
                        </a:solidFill>
                      </a:endParaRPr>
                    </a:p>
                  </a:txBody>
                  <a:tcPr marL="91444" marR="91444" marT="45729" marB="45729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9987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2210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9" marB="4572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Придбання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9" marB="4572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260 000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9" marB="4572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260 000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9" marB="45729">
                    <a:noFill/>
                  </a:tcPr>
                </a:tc>
              </a:tr>
              <a:tr h="1732053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2220</a:t>
                      </a:r>
                    </a:p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2230</a:t>
                      </a:r>
                    </a:p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2240</a:t>
                      </a:r>
                    </a:p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2270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9" marB="4572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Медикаменти</a:t>
                      </a:r>
                    </a:p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Харчування </a:t>
                      </a:r>
                    </a:p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Оплата послуг</a:t>
                      </a:r>
                    </a:p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Комунальні послуги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9" marB="4572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100 000</a:t>
                      </a:r>
                    </a:p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1 118 638</a:t>
                      </a:r>
                    </a:p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130 000</a:t>
                      </a:r>
                    </a:p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859 082 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9" marB="45729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100 000</a:t>
                      </a:r>
                    </a:p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1 118 </a:t>
                      </a:r>
                      <a:r>
                        <a:rPr lang="uk-UA" sz="2000" baseline="0" dirty="0" smtClean="0">
                          <a:solidFill>
                            <a:schemeClr val="tx1"/>
                          </a:solidFill>
                        </a:rPr>
                        <a:t>638</a:t>
                      </a:r>
                      <a:endParaRPr lang="uk-UA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130 000 </a:t>
                      </a:r>
                    </a:p>
                    <a:p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917 462</a:t>
                      </a:r>
                    </a:p>
                    <a:p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9" marB="45729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772817"/>
            <a:ext cx="7488832" cy="384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dirty="0">
                <a:ea typeface="Calibri"/>
                <a:cs typeface="Times New Roman"/>
              </a:rPr>
              <a:t>Придбано та встановлено 2 генератори (10,30 КВт) на суму 340 000 </a:t>
            </a:r>
            <a:r>
              <a:rPr lang="uk-UA" dirty="0" err="1">
                <a:ea typeface="Calibri"/>
                <a:cs typeface="Times New Roman"/>
              </a:rPr>
              <a:t>грн</a:t>
            </a:r>
            <a:r>
              <a:rPr lang="uk-UA" dirty="0">
                <a:ea typeface="Calibri"/>
                <a:cs typeface="Times New Roman"/>
              </a:rPr>
              <a:t>;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dirty="0" smtClean="0">
                <a:ea typeface="Calibri"/>
                <a:cs typeface="Times New Roman"/>
              </a:rPr>
              <a:t>Встановлено </a:t>
            </a:r>
            <a:r>
              <a:rPr lang="uk-UA" dirty="0">
                <a:ea typeface="Calibri"/>
                <a:cs typeface="Times New Roman"/>
              </a:rPr>
              <a:t>систему оповіщення про пожежну небезпеку на суму 150 000 </a:t>
            </a:r>
            <a:r>
              <a:rPr lang="uk-UA" dirty="0" err="1">
                <a:ea typeface="Calibri"/>
                <a:cs typeface="Times New Roman"/>
              </a:rPr>
              <a:t>грн</a:t>
            </a:r>
            <a:r>
              <a:rPr lang="uk-UA" dirty="0">
                <a:ea typeface="Calibri"/>
                <a:cs typeface="Times New Roman"/>
              </a:rPr>
              <a:t>;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dirty="0">
                <a:ea typeface="Calibri"/>
                <a:cs typeface="Times New Roman"/>
              </a:rPr>
              <a:t>Встановлено «Тривожну кнопку</a:t>
            </a:r>
            <a:r>
              <a:rPr lang="uk-UA" dirty="0" smtClean="0">
                <a:ea typeface="Calibri"/>
                <a:cs typeface="Times New Roman"/>
              </a:rPr>
              <a:t>» ;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dirty="0" smtClean="0">
                <a:ea typeface="Calibri"/>
                <a:cs typeface="Times New Roman"/>
              </a:rPr>
              <a:t>Встановлено відеоспостереження на 2 камери на суму 22 741 </a:t>
            </a:r>
            <a:r>
              <a:rPr lang="uk-UA" dirty="0" err="1" smtClean="0">
                <a:ea typeface="Calibri"/>
                <a:cs typeface="Times New Roman"/>
              </a:rPr>
              <a:t>грн</a:t>
            </a:r>
            <a:r>
              <a:rPr lang="uk-UA" dirty="0" smtClean="0">
                <a:ea typeface="Calibri"/>
                <a:cs typeface="Times New Roman"/>
              </a:rPr>
              <a:t>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dirty="0" smtClean="0">
                <a:ea typeface="Calibri"/>
                <a:cs typeface="Times New Roman"/>
              </a:rPr>
              <a:t>Придбано</a:t>
            </a:r>
            <a:r>
              <a:rPr lang="uk-UA" dirty="0">
                <a:ea typeface="Calibri"/>
                <a:cs typeface="Times New Roman"/>
              </a:rPr>
              <a:t>: канцелярські, господарські товари, </a:t>
            </a:r>
            <a:r>
              <a:rPr lang="uk-UA" dirty="0" smtClean="0">
                <a:ea typeface="Calibri"/>
                <a:cs typeface="Times New Roman"/>
              </a:rPr>
              <a:t>дезінфікуючі засоби для потреб закладу освіти;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AutoNum type="arabicPeriod" startAt="6"/>
            </a:pPr>
            <a:r>
              <a:rPr lang="uk-UA" dirty="0" smtClean="0">
                <a:ea typeface="Calibri"/>
                <a:cs typeface="Times New Roman"/>
              </a:rPr>
              <a:t>Придбання медикаментів (71 560 грн.) та проведено вакцинацію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ea typeface="Calibri"/>
                <a:cs typeface="Times New Roman"/>
              </a:rPr>
              <a:t> </a:t>
            </a:r>
            <a:r>
              <a:rPr lang="uk-UA" dirty="0" smtClean="0">
                <a:ea typeface="Calibri"/>
                <a:cs typeface="Times New Roman"/>
              </a:rPr>
              <a:t>     (15 850 грн.) учнів проти грипу.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uk-UA" dirty="0" smtClean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596588"/>
            <a:ext cx="756084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300" b="1" i="1" kern="0" dirty="0" err="1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Господарська</a:t>
            </a:r>
            <a:r>
              <a:rPr lang="ru-RU" sz="3300" b="1" i="1" kern="0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 робота</a:t>
            </a:r>
            <a:endParaRPr lang="ru-RU" dirty="0">
              <a:solidFill>
                <a:srgbClr val="A44D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4278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452572"/>
            <a:ext cx="756084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300" b="1" i="1" kern="0" dirty="0" err="1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Спонсорські</a:t>
            </a:r>
            <a:r>
              <a:rPr lang="ru-RU" sz="3300" b="1" i="1" kern="0" dirty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 </a:t>
            </a:r>
            <a:r>
              <a:rPr lang="ru-RU" sz="3300" b="1" i="1" kern="0" dirty="0" err="1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надходження</a:t>
            </a:r>
            <a:endParaRPr lang="ru-RU" dirty="0">
              <a:solidFill>
                <a:srgbClr val="A44D1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05098" y="1304925"/>
            <a:ext cx="749935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uk-UA" sz="2400" dirty="0" smtClean="0"/>
              <a:t>Планшети </a:t>
            </a:r>
            <a:r>
              <a:rPr lang="en-US" sz="2400" dirty="0" smtClean="0"/>
              <a:t>SAMSUNG </a:t>
            </a:r>
            <a:r>
              <a:rPr lang="uk-UA" sz="2400" dirty="0"/>
              <a:t>- </a:t>
            </a:r>
            <a:r>
              <a:rPr lang="uk-UA" sz="2400" dirty="0" smtClean="0"/>
              <a:t>4 </a:t>
            </a:r>
            <a:r>
              <a:rPr lang="uk-UA" sz="2400" dirty="0"/>
              <a:t>шт. </a:t>
            </a:r>
            <a:endParaRPr lang="uk-UA" sz="2400" dirty="0" smtClean="0"/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uk-UA" sz="2400" dirty="0" err="1" smtClean="0"/>
              <a:t>Хромбуки</a:t>
            </a:r>
            <a:r>
              <a:rPr lang="uk-UA" sz="2400" dirty="0" smtClean="0"/>
              <a:t> </a:t>
            </a:r>
            <a:r>
              <a:rPr lang="en-US" sz="2400" dirty="0">
                <a:solidFill>
                  <a:prstClr val="black"/>
                </a:solidFill>
              </a:rPr>
              <a:t>SAMSUNG </a:t>
            </a:r>
            <a:r>
              <a:rPr lang="uk-UA" sz="2400" dirty="0">
                <a:solidFill>
                  <a:prstClr val="black"/>
                </a:solidFill>
              </a:rPr>
              <a:t>- </a:t>
            </a:r>
            <a:r>
              <a:rPr lang="uk-UA" sz="2400" dirty="0" smtClean="0">
                <a:solidFill>
                  <a:prstClr val="black"/>
                </a:solidFill>
              </a:rPr>
              <a:t>10 </a:t>
            </a:r>
            <a:r>
              <a:rPr lang="uk-UA" sz="2400" dirty="0">
                <a:solidFill>
                  <a:prstClr val="black"/>
                </a:solidFill>
              </a:rPr>
              <a:t>шт.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uk-UA" sz="2400" dirty="0" smtClean="0"/>
              <a:t>Спортивний </a:t>
            </a:r>
            <a:r>
              <a:rPr lang="uk-UA" sz="2400" dirty="0"/>
              <a:t>інвентар (різний) </a:t>
            </a:r>
            <a:endParaRPr lang="uk-UA" sz="2400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uk-UA" sz="2400" dirty="0" smtClean="0"/>
              <a:t>Інтернет устаткування </a:t>
            </a:r>
            <a:r>
              <a:rPr lang="en-US" sz="2400" dirty="0" smtClean="0"/>
              <a:t>CISCO </a:t>
            </a: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uk-UA" sz="2400" dirty="0" smtClean="0"/>
              <a:t>Електричні побутові обігрівачі – 4 шт.</a:t>
            </a: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uk-UA" sz="2400" dirty="0" smtClean="0"/>
              <a:t>Шкільні рюкзаки - 19 шт.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uk-UA" sz="2400" dirty="0" smtClean="0"/>
              <a:t>Книги</a:t>
            </a: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uk-UA" sz="2400" dirty="0" smtClean="0"/>
              <a:t>Миючі засоби та господарські товари</a:t>
            </a:r>
          </a:p>
          <a:p>
            <a:pPr>
              <a:defRPr/>
            </a:pPr>
            <a:r>
              <a:rPr lang="uk-UA" sz="3200" b="1" i="1" dirty="0" smtClean="0">
                <a:solidFill>
                  <a:srgbClr val="800000"/>
                </a:solidFill>
              </a:rPr>
              <a:t>           ЗАГАЛЬНА </a:t>
            </a:r>
            <a:r>
              <a:rPr lang="uk-UA" sz="3200" b="1" i="1" dirty="0">
                <a:solidFill>
                  <a:srgbClr val="800000"/>
                </a:solidFill>
              </a:rPr>
              <a:t>СУМА – </a:t>
            </a:r>
            <a:r>
              <a:rPr lang="uk-UA" sz="3200" b="1" i="1" dirty="0" smtClean="0">
                <a:solidFill>
                  <a:srgbClr val="800000"/>
                </a:solidFill>
              </a:rPr>
              <a:t>227 420 </a:t>
            </a:r>
            <a:r>
              <a:rPr lang="uk-UA" sz="3200" b="1" i="1" dirty="0">
                <a:solidFill>
                  <a:srgbClr val="800000"/>
                </a:solidFill>
              </a:rPr>
              <a:t>грн.</a:t>
            </a:r>
            <a:endParaRPr lang="ru-RU" sz="3200" b="1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058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99592" y="1964740"/>
            <a:ext cx="756084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200" b="1" i="1" kern="0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ДЯКУЮ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200" b="1" i="1" kern="0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ЗА УВАГУ!</a:t>
            </a:r>
            <a:endParaRPr lang="ru-RU" sz="7200" dirty="0">
              <a:solidFill>
                <a:srgbClr val="A44D1C"/>
              </a:solidFill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68016" y="1052736"/>
            <a:ext cx="712879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300" b="1" i="1" kern="0" dirty="0" err="1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Рівень</a:t>
            </a:r>
            <a:r>
              <a:rPr lang="ru-RU" sz="3300" b="1" i="1" kern="0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 </a:t>
            </a:r>
            <a:r>
              <a:rPr lang="ru-RU" sz="3300" b="1" i="1" kern="0" dirty="0" err="1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навченості</a:t>
            </a:r>
            <a:endParaRPr lang="ru-RU" dirty="0">
              <a:solidFill>
                <a:srgbClr val="A44D1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903218"/>
              </p:ext>
            </p:extLst>
          </p:nvPr>
        </p:nvGraphicFramePr>
        <p:xfrm>
          <a:off x="2076400" y="2060848"/>
          <a:ext cx="6096000" cy="1940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solidFill>
                            <a:schemeClr val="tx1"/>
                          </a:solidFill>
                        </a:rPr>
                        <a:t>Рівні навченості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solidFill>
                            <a:schemeClr val="tx1"/>
                          </a:solidFill>
                        </a:rPr>
                        <a:t>5-10-ті класи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/>
                          </a:solidFill>
                        </a:rPr>
                        <a:t>Початковий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/>
                          </a:solidFill>
                        </a:rPr>
                        <a:t>Задовільний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/>
                          </a:solidFill>
                        </a:rPr>
                        <a:t>Середній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/>
                          </a:solidFill>
                        </a:rPr>
                        <a:t>Достатній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117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39552" y="701824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cs typeface="Times New Roman"/>
              </a:rPr>
              <a:t>Середній</a:t>
            </a:r>
            <a:r>
              <a:rPr kumimoji="0" lang="ru-RU" sz="3300" b="1" i="1" u="none" strike="noStrike" kern="0" cap="none" spc="0" normalizeH="0" baseline="0" noProof="0" dirty="0" smtClean="0">
                <a:ln>
                  <a:noFill/>
                </a:ln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/>
                <a:cs typeface="Times New Roman"/>
              </a:rPr>
              <a:t> бал успішності за І семестр</a:t>
            </a:r>
            <a:r>
              <a:rPr kumimoji="0" lang="ru-RU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44D1C"/>
                </a:solidFill>
                <a:effectLst/>
                <a:uLnTx/>
                <a:uFillTx/>
                <a:latin typeface="Times New Roman"/>
                <a:cs typeface="Times New Roman"/>
              </a:rPr>
              <a:t/>
            </a:r>
            <a:br>
              <a:rPr kumimoji="0" lang="ru-RU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44D1C"/>
                </a:solidFill>
                <a:effectLst/>
                <a:uLnTx/>
                <a:uFillTx/>
                <a:latin typeface="Times New Roman"/>
                <a:cs typeface="Times New Roman"/>
              </a:rPr>
            </a:br>
            <a:endParaRPr kumimoji="0" lang="ru-RU" altLang="ru-RU" sz="3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graphicFrame>
        <p:nvGraphicFramePr>
          <p:cNvPr id="6" name="Объект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223519"/>
              </p:ext>
            </p:extLst>
          </p:nvPr>
        </p:nvGraphicFramePr>
        <p:xfrm>
          <a:off x="911299" y="1910234"/>
          <a:ext cx="7426325" cy="4132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332656"/>
            <a:ext cx="712879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300" b="1" i="1" kern="0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Рейтинг </a:t>
            </a:r>
            <a:r>
              <a:rPr lang="ru-RU" sz="3300" b="1" i="1" kern="0" dirty="0" err="1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  <a:cs typeface="Times New Roman"/>
              </a:rPr>
              <a:t>учнів</a:t>
            </a:r>
            <a:endParaRPr lang="ru-RU" dirty="0">
              <a:solidFill>
                <a:srgbClr val="A44D1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787278"/>
              </p:ext>
            </p:extLst>
          </p:nvPr>
        </p:nvGraphicFramePr>
        <p:xfrm>
          <a:off x="1475655" y="1052740"/>
          <a:ext cx="6264697" cy="46927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24137"/>
                <a:gridCol w="3096344"/>
                <a:gridCol w="1944216"/>
              </a:tblGrid>
              <a:tr h="405266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Клас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Прізвище та ім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’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я учнів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Середній бал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05266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5-А клас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err="1" smtClean="0"/>
                        <a:t>Сотніков</a:t>
                      </a:r>
                      <a:r>
                        <a:rPr lang="uk-UA" b="1" dirty="0" smtClean="0"/>
                        <a:t> </a:t>
                      </a:r>
                      <a:r>
                        <a:rPr lang="uk-UA" b="1" dirty="0" err="1" smtClean="0"/>
                        <a:t>Нікіта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10,8</a:t>
                      </a:r>
                      <a:endParaRPr lang="ru-RU" b="1" dirty="0"/>
                    </a:p>
                  </a:txBody>
                  <a:tcPr/>
                </a:tc>
              </a:tr>
              <a:tr h="405266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5-Б клас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err="1" smtClean="0"/>
                        <a:t>Бескоровайний</a:t>
                      </a:r>
                      <a:r>
                        <a:rPr lang="uk-UA" b="1" baseline="0" dirty="0" smtClean="0"/>
                        <a:t> Назар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9,5</a:t>
                      </a:r>
                      <a:endParaRPr lang="ru-RU" b="1" dirty="0"/>
                    </a:p>
                  </a:txBody>
                  <a:tcPr/>
                </a:tc>
              </a:tr>
              <a:tr h="405266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6-А клас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err="1" smtClean="0"/>
                        <a:t>Ринжук</a:t>
                      </a:r>
                      <a:r>
                        <a:rPr lang="uk-UA" b="1" baseline="0" dirty="0" smtClean="0"/>
                        <a:t>  Богдан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10,5</a:t>
                      </a:r>
                      <a:endParaRPr lang="ru-RU" b="1" dirty="0"/>
                    </a:p>
                  </a:txBody>
                  <a:tcPr/>
                </a:tc>
              </a:tr>
              <a:tr h="405266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6-Б клас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Турчин Іван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10</a:t>
                      </a:r>
                      <a:endParaRPr lang="ru-RU" b="1" dirty="0"/>
                    </a:p>
                  </a:txBody>
                  <a:tcPr/>
                </a:tc>
              </a:tr>
              <a:tr h="405266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6-К клас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err="1" smtClean="0"/>
                        <a:t>Бандуровський</a:t>
                      </a:r>
                      <a:r>
                        <a:rPr lang="uk-UA" b="1" dirty="0" smtClean="0"/>
                        <a:t> Назарій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5</a:t>
                      </a:r>
                      <a:endParaRPr lang="ru-RU" b="1" dirty="0"/>
                    </a:p>
                  </a:txBody>
                  <a:tcPr/>
                </a:tc>
              </a:tr>
              <a:tr h="4052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 smtClean="0"/>
                        <a:t>7 клас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err="1" smtClean="0"/>
                        <a:t>Боронос</a:t>
                      </a:r>
                      <a:r>
                        <a:rPr lang="uk-UA" b="1" dirty="0" smtClean="0"/>
                        <a:t> Богдан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10</a:t>
                      </a:r>
                      <a:endParaRPr lang="ru-RU" b="1" dirty="0"/>
                    </a:p>
                  </a:txBody>
                  <a:tcPr/>
                </a:tc>
              </a:tr>
              <a:tr h="4052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 smtClean="0"/>
                        <a:t>8 клас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err="1" smtClean="0"/>
                        <a:t>Шкрумина</a:t>
                      </a:r>
                      <a:r>
                        <a:rPr lang="uk-UA" b="1" dirty="0" smtClean="0"/>
                        <a:t> Тетяна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10</a:t>
                      </a:r>
                      <a:endParaRPr lang="ru-RU" b="1" dirty="0"/>
                    </a:p>
                  </a:txBody>
                  <a:tcPr/>
                </a:tc>
              </a:tr>
              <a:tr h="4052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 smtClean="0"/>
                        <a:t>9 клас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Чоботар Валентин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10,5</a:t>
                      </a:r>
                      <a:endParaRPr lang="ru-RU" b="1" dirty="0"/>
                    </a:p>
                  </a:txBody>
                  <a:tcPr/>
                </a:tc>
              </a:tr>
              <a:tr h="4052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 smtClean="0"/>
                        <a:t>10 клас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err="1" smtClean="0"/>
                        <a:t>Шкрумида</a:t>
                      </a:r>
                      <a:r>
                        <a:rPr lang="uk-UA" b="1" dirty="0" smtClean="0"/>
                        <a:t> Марія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11</a:t>
                      </a:r>
                      <a:endParaRPr lang="ru-RU" b="1" dirty="0"/>
                    </a:p>
                  </a:txBody>
                  <a:tcPr/>
                </a:tc>
              </a:tr>
              <a:tr h="405266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 smtClean="0"/>
                        <a:t>Не атестовані з усіх предметів:  </a:t>
                      </a:r>
                      <a:r>
                        <a:rPr lang="uk-UA" b="1" baseline="0" dirty="0" smtClean="0"/>
                        <a:t> - </a:t>
                      </a:r>
                      <a:r>
                        <a:rPr lang="uk-UA" b="1" dirty="0" smtClean="0"/>
                        <a:t>6-Б</a:t>
                      </a:r>
                      <a:r>
                        <a:rPr lang="uk-UA" b="1" baseline="0" dirty="0" smtClean="0"/>
                        <a:t> </a:t>
                      </a:r>
                      <a:r>
                        <a:rPr lang="uk-UA" b="1" baseline="0" dirty="0" err="1" smtClean="0"/>
                        <a:t>Онуляк</a:t>
                      </a:r>
                      <a:r>
                        <a:rPr lang="uk-UA" b="1" baseline="0" dirty="0" smtClean="0"/>
                        <a:t> Серафим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baseline="0" dirty="0" smtClean="0"/>
                        <a:t>                                                      - 6-К </a:t>
                      </a:r>
                      <a:r>
                        <a:rPr lang="uk-UA" b="1" baseline="0" dirty="0" err="1" smtClean="0"/>
                        <a:t>Дужак</a:t>
                      </a:r>
                      <a:r>
                        <a:rPr lang="uk-UA" b="1" baseline="0" dirty="0" smtClean="0"/>
                        <a:t> Кирило</a:t>
                      </a:r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7949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1143000"/>
          </a:xfrm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300" b="1" i="1" kern="0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Моніторинг </a:t>
            </a:r>
            <a:r>
              <a:rPr lang="ru-RU" sz="3300" b="1" i="1" kern="0" dirty="0" err="1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контрольних</a:t>
            </a:r>
            <a:r>
              <a:rPr lang="ru-RU" sz="3300" b="1" i="1" kern="0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 </a:t>
            </a:r>
            <a:r>
              <a:rPr lang="ru-RU" sz="3300" b="1" i="1" kern="0" dirty="0" err="1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робіт</a:t>
            </a:r>
            <a:r>
              <a:rPr lang="ru-RU" sz="3300" b="1" i="1" kern="0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/>
            </a:r>
            <a:br>
              <a:rPr lang="ru-RU" sz="3300" b="1" i="1" kern="0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</a:br>
            <a:r>
              <a:rPr lang="ru-RU" sz="3300" b="1" i="1" kern="0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 з </a:t>
            </a:r>
            <a:r>
              <a:rPr lang="ru-RU" sz="3300" b="1" i="1" kern="0" dirty="0" err="1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української</a:t>
            </a:r>
            <a:r>
              <a:rPr lang="ru-RU" sz="3300" b="1" i="1" kern="0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 </a:t>
            </a:r>
            <a:r>
              <a:rPr lang="ru-RU" sz="3300" b="1" i="1" kern="0" dirty="0" err="1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мови</a:t>
            </a:r>
            <a:r>
              <a:rPr lang="ru-RU" sz="3300" b="1" i="1" kern="0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 </a:t>
            </a:r>
            <a:br>
              <a:rPr lang="ru-RU" sz="3300" b="1" i="1" kern="0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</a:br>
            <a:r>
              <a:rPr lang="ru-RU" sz="3300" b="1" i="1" kern="0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за І семестр 2023/2024н.р.</a:t>
            </a:r>
            <a:r>
              <a:rPr lang="ru-RU" sz="3300" dirty="0" smtClean="0">
                <a:solidFill>
                  <a:srgbClr val="A44D1C"/>
                </a:solidFill>
              </a:rPr>
              <a:t/>
            </a:r>
            <a:br>
              <a:rPr lang="ru-RU" sz="3300" dirty="0" smtClean="0">
                <a:solidFill>
                  <a:srgbClr val="A44D1C"/>
                </a:solidFill>
              </a:rPr>
            </a:br>
            <a:endParaRPr lang="ru-RU" altLang="ru-RU" sz="3300" dirty="0" smtClean="0"/>
          </a:p>
        </p:txBody>
      </p:sp>
      <p:graphicFrame>
        <p:nvGraphicFramePr>
          <p:cNvPr id="4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672668"/>
              </p:ext>
            </p:extLst>
          </p:nvPr>
        </p:nvGraphicFramePr>
        <p:xfrm>
          <a:off x="572640" y="858415"/>
          <a:ext cx="8701088" cy="5472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73832"/>
            <a:ext cx="8229600" cy="1143000"/>
          </a:xfrm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300" b="1" i="1" kern="0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Моніторинг </a:t>
            </a:r>
            <a:r>
              <a:rPr lang="ru-RU" sz="3300" b="1" i="1" kern="0" dirty="0" err="1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контрольних</a:t>
            </a:r>
            <a:r>
              <a:rPr lang="ru-RU" sz="3300" b="1" i="1" kern="0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 </a:t>
            </a:r>
            <a:r>
              <a:rPr lang="ru-RU" sz="3300" b="1" i="1" kern="0" dirty="0" err="1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робіт</a:t>
            </a:r>
            <a:r>
              <a:rPr lang="ru-RU" sz="3300" b="1" i="1" kern="0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 </a:t>
            </a:r>
            <a:br>
              <a:rPr lang="ru-RU" sz="3300" b="1" i="1" kern="0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</a:br>
            <a:r>
              <a:rPr lang="ru-RU" sz="3300" b="1" i="1" kern="0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з математики </a:t>
            </a:r>
            <a:br>
              <a:rPr lang="ru-RU" sz="3300" b="1" i="1" kern="0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</a:br>
            <a:r>
              <a:rPr lang="ru-RU" sz="3300" b="1" i="1" kern="0" dirty="0" smtClean="0">
                <a:solidFill>
                  <a:srgbClr val="A44D1C"/>
                </a:solidFill>
                <a:effectLst>
                  <a:reflection blurRad="6350" stA="55000" endA="300" endPos="45500" dir="5400000" sy="-100000" algn="bl" rotWithShape="0"/>
                </a:effectLst>
                <a:latin typeface="Trebuchet MS"/>
              </a:rPr>
              <a:t>за І семестр 2023/2024н.р.</a:t>
            </a:r>
            <a:r>
              <a:rPr lang="ru-RU" sz="3300" dirty="0" smtClean="0">
                <a:solidFill>
                  <a:srgbClr val="A44D1C"/>
                </a:solidFill>
              </a:rPr>
              <a:t/>
            </a:r>
            <a:br>
              <a:rPr lang="ru-RU" sz="3300" dirty="0" smtClean="0">
                <a:solidFill>
                  <a:srgbClr val="A44D1C"/>
                </a:solidFill>
              </a:rPr>
            </a:br>
            <a:endParaRPr lang="ru-RU" altLang="ru-RU" sz="3300" dirty="0" smtClean="0"/>
          </a:p>
        </p:txBody>
      </p:sp>
      <p:graphicFrame>
        <p:nvGraphicFramePr>
          <p:cNvPr id="4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7197975"/>
              </p:ext>
            </p:extLst>
          </p:nvPr>
        </p:nvGraphicFramePr>
        <p:xfrm>
          <a:off x="454210" y="1124744"/>
          <a:ext cx="8701087" cy="54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1664</TotalTime>
  <Words>487</Words>
  <Application>Microsoft Office PowerPoint</Application>
  <PresentationFormat>Экран (4:3)</PresentationFormat>
  <Paragraphs>203</Paragraphs>
  <Slides>44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Моніторинг контрольних робіт  з української мови  за І семестр 2023/2024н.р. </vt:lpstr>
      <vt:lpstr>Моніторинг контрольних робіт  з математики  за І семестр 2023/2024н.р.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Урок вшанування пам’яті жертв геноциду українського народу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Квітуча Україна  (гіпсова ліпнина)</vt:lpstr>
      <vt:lpstr>Панно декоративне з природніх матеріалів</vt:lpstr>
      <vt:lpstr>Оберіг з природних матеріалів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Admin</cp:lastModifiedBy>
  <cp:revision>285</cp:revision>
  <cp:lastPrinted>2024-01-08T10:21:40Z</cp:lastPrinted>
  <dcterms:created xsi:type="dcterms:W3CDTF">2013-08-20T23:50:31Z</dcterms:created>
  <dcterms:modified xsi:type="dcterms:W3CDTF">2024-01-10T11:19:31Z</dcterms:modified>
</cp:coreProperties>
</file>